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35"/>
  </p:handoutMasterIdLst>
  <p:sldIdLst>
    <p:sldId id="265" r:id="rId2"/>
    <p:sldId id="273" r:id="rId3"/>
    <p:sldId id="277" r:id="rId4"/>
    <p:sldId id="279" r:id="rId5"/>
    <p:sldId id="386" r:id="rId6"/>
    <p:sldId id="387" r:id="rId7"/>
    <p:sldId id="388" r:id="rId8"/>
    <p:sldId id="311" r:id="rId9"/>
    <p:sldId id="383" r:id="rId10"/>
    <p:sldId id="380" r:id="rId11"/>
    <p:sldId id="381" r:id="rId12"/>
    <p:sldId id="382" r:id="rId13"/>
    <p:sldId id="384" r:id="rId14"/>
    <p:sldId id="371" r:id="rId15"/>
    <p:sldId id="313" r:id="rId16"/>
    <p:sldId id="325" r:id="rId17"/>
    <p:sldId id="318" r:id="rId18"/>
    <p:sldId id="359" r:id="rId19"/>
    <p:sldId id="282" r:id="rId20"/>
    <p:sldId id="372" r:id="rId21"/>
    <p:sldId id="374" r:id="rId22"/>
    <p:sldId id="385" r:id="rId23"/>
    <p:sldId id="375" r:id="rId24"/>
    <p:sldId id="376" r:id="rId25"/>
    <p:sldId id="360" r:id="rId26"/>
    <p:sldId id="361" r:id="rId27"/>
    <p:sldId id="377" r:id="rId28"/>
    <p:sldId id="389" r:id="rId29"/>
    <p:sldId id="276" r:id="rId30"/>
    <p:sldId id="378" r:id="rId31"/>
    <p:sldId id="390" r:id="rId32"/>
    <p:sldId id="368" r:id="rId33"/>
    <p:sldId id="369" r:id="rId34"/>
  </p:sldIdLst>
  <p:sldSz cx="9144000" cy="6858000" type="screen4x3"/>
  <p:notesSz cx="6797675" cy="99282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8" autoAdjust="0"/>
    <p:restoredTop sz="86475" autoAdjust="0"/>
  </p:normalViewPr>
  <p:slideViewPr>
    <p:cSldViewPr>
      <p:cViewPr varScale="1">
        <p:scale>
          <a:sx n="116" d="100"/>
          <a:sy n="116" d="100"/>
        </p:scale>
        <p:origin x="156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6EE037B-E1AD-4642-B5A2-88CF5785DB80}" type="datetimeFigureOut">
              <a:rPr lang="es-ES" smtClean="0"/>
              <a:t>30/05/2016</a:t>
            </a:fld>
            <a:endParaRPr lang="es-ES"/>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7071FEE-5399-455E-9C53-D1BC5EE45392}" type="slidenum">
              <a:rPr lang="es-ES" smtClean="0"/>
              <a:t>‹Nº›</a:t>
            </a:fld>
            <a:endParaRPr lang="es-ES"/>
          </a:p>
        </p:txBody>
      </p:sp>
    </p:spTree>
    <p:extLst>
      <p:ext uri="{BB962C8B-B14F-4D97-AF65-F5344CB8AC3E}">
        <p14:creationId xmlns:p14="http://schemas.microsoft.com/office/powerpoint/2010/main" val="14599847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30-05-2016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131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30-05-2016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592167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30-05-2016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766599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30-05-2016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415134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FF6088-D937-4FC1-924E-5E3FE3646E2C}" type="datetimeFigureOut">
              <a:rPr lang="es-CL" smtClean="0"/>
              <a:t>30-05-2016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87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FF6088-D937-4FC1-924E-5E3FE3646E2C}" type="datetimeFigureOut">
              <a:rPr lang="es-CL" smtClean="0"/>
              <a:t>30-05-2016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481855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FF6088-D937-4FC1-924E-5E3FE3646E2C}" type="datetimeFigureOut">
              <a:rPr lang="es-CL" smtClean="0"/>
              <a:t>30-05-2016</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4008921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FF6088-D937-4FC1-924E-5E3FE3646E2C}" type="datetimeFigureOut">
              <a:rPr lang="es-CL" smtClean="0"/>
              <a:t>30-05-2016</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3737427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FF6088-D937-4FC1-924E-5E3FE3646E2C}" type="datetimeFigureOut">
              <a:rPr lang="es-CL" smtClean="0"/>
              <a:t>30-05-2016</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333444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3FF6088-D937-4FC1-924E-5E3FE3646E2C}" type="datetimeFigureOut">
              <a:rPr lang="es-CL" smtClean="0"/>
              <a:t>30-05-2016</a:t>
            </a:fld>
            <a:endParaRPr lang="es-C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643B61-CBEC-424C-A716-3A97EC92D546}" type="slidenum">
              <a:rPr lang="es-CL" smtClean="0"/>
              <a:t>‹Nº›</a:t>
            </a:fld>
            <a:endParaRPr lang="es-CL"/>
          </a:p>
        </p:txBody>
      </p:sp>
    </p:spTree>
    <p:extLst>
      <p:ext uri="{BB962C8B-B14F-4D97-AF65-F5344CB8AC3E}">
        <p14:creationId xmlns:p14="http://schemas.microsoft.com/office/powerpoint/2010/main" val="4211566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FF6088-D937-4FC1-924E-5E3FE3646E2C}" type="datetimeFigureOut">
              <a:rPr lang="es-CL" smtClean="0"/>
              <a:t>30-05-2016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872819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3FF6088-D937-4FC1-924E-5E3FE3646E2C}" type="datetimeFigureOut">
              <a:rPr lang="es-CL" smtClean="0"/>
              <a:t>30-05-2016</a:t>
            </a:fld>
            <a:endParaRPr lang="es-C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6643B61-CBEC-424C-A716-3A97EC92D546}" type="slidenum">
              <a:rPr lang="es-CL" smtClean="0"/>
              <a:t>‹Nº›</a:t>
            </a:fld>
            <a:endParaRPr lang="es-C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790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ultura2016@goremagallanes.c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social2016@goremagallanes.cl" TargetMode="External"/><Relationship Id="rId2" Type="http://schemas.openxmlformats.org/officeDocument/2006/relationships/hyperlink" Target="mailto:cultura2016@goremagallanes.cl"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goremagallanes.cl/" TargetMode="External"/><Relationship Id="rId4" Type="http://schemas.openxmlformats.org/officeDocument/2006/relationships/hyperlink" Target="mailto:deporte2016@goremagallanes.c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apacitacion.gorearaucania.cl/" TargetMode="External"/><Relationship Id="rId2" Type="http://schemas.openxmlformats.org/officeDocument/2006/relationships/hyperlink" Target="http://200.126.100.92/"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remagallanes.c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214" y="2348880"/>
            <a:ext cx="8136904" cy="3168352"/>
          </a:xfrm>
          <a:solidFill>
            <a:schemeClr val="bg1">
              <a:lumMod val="95000"/>
            </a:schemeClr>
          </a:solidFill>
        </p:spPr>
        <p:txBody>
          <a:bodyPr>
            <a:normAutofit/>
          </a:bodyPr>
          <a:lstStyle/>
          <a:p>
            <a:pPr algn="ctr" defTabSz="381000">
              <a:lnSpc>
                <a:spcPct val="150000"/>
              </a:lnSpc>
              <a:spcAft>
                <a:spcPts val="0"/>
              </a:spcAft>
            </a:pPr>
            <a:r>
              <a:rPr lang="es-ES_tradnl" sz="2800" b="1" dirty="0" smtClean="0">
                <a:latin typeface="Verdana" panose="020B0604030504040204" pitchFamily="34" charset="0"/>
                <a:ea typeface="Verdana" panose="020B0604030504040204" pitchFamily="34" charset="0"/>
                <a:cs typeface="Verdana" panose="020B0604030504040204" pitchFamily="34" charset="0"/>
              </a:rPr>
              <a:t>FONDO CONCURSABLE </a:t>
            </a:r>
            <a:br>
              <a:rPr lang="es-ES_tradnl" sz="2800" b="1" dirty="0" smtClean="0">
                <a:latin typeface="Verdana" panose="020B0604030504040204" pitchFamily="34" charset="0"/>
                <a:ea typeface="Verdana" panose="020B0604030504040204" pitchFamily="34" charset="0"/>
                <a:cs typeface="Verdana" panose="020B0604030504040204" pitchFamily="34" charset="0"/>
              </a:rPr>
            </a:br>
            <a:r>
              <a:rPr lang="es-ES_tradnl" sz="2800" b="1" dirty="0" smtClean="0">
                <a:latin typeface="Verdana" panose="020B0604030504040204" pitchFamily="34" charset="0"/>
                <a:ea typeface="Verdana" panose="020B0604030504040204" pitchFamily="34" charset="0"/>
                <a:cs typeface="Verdana" panose="020B0604030504040204" pitchFamily="34" charset="0"/>
              </a:rPr>
              <a:t>6% FNDR 2016</a:t>
            </a:r>
            <a:br>
              <a:rPr lang="es-ES_tradnl" sz="2800" b="1" dirty="0" smtClean="0">
                <a:latin typeface="Verdana" panose="020B0604030504040204" pitchFamily="34" charset="0"/>
                <a:ea typeface="Verdana" panose="020B0604030504040204" pitchFamily="34" charset="0"/>
                <a:cs typeface="Verdana" panose="020B0604030504040204" pitchFamily="34" charset="0"/>
              </a:rPr>
            </a:br>
            <a:r>
              <a:rPr lang="es-ES" sz="2800" b="1" dirty="0" smtClean="0">
                <a:latin typeface="Verdana" panose="020B0604030504040204" pitchFamily="34" charset="0"/>
                <a:ea typeface="Verdana" panose="020B0604030504040204" pitchFamily="34" charset="0"/>
                <a:cs typeface="Verdana" panose="020B0604030504040204" pitchFamily="34" charset="0"/>
              </a:rPr>
              <a:t>División de Desarrollo Regional </a:t>
            </a:r>
            <a:endParaRPr lang="es-CL" sz="2800"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10344"/>
            <a:ext cx="1072513" cy="1287016"/>
          </a:xfrm>
          <a:prstGeom prst="rect">
            <a:avLst/>
          </a:prstGeom>
        </p:spPr>
      </p:pic>
      <p:sp>
        <p:nvSpPr>
          <p:cNvPr id="5" name="4 Rectángulo redondeado"/>
          <p:cNvSpPr/>
          <p:nvPr/>
        </p:nvSpPr>
        <p:spPr>
          <a:xfrm>
            <a:off x="1619672" y="692696"/>
            <a:ext cx="5688633"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Gobierno Regional de Magallanes y Antártica Chilena</a:t>
            </a:r>
            <a:endParaRPr lang="es-C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8359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12038399"/>
              </p:ext>
            </p:extLst>
          </p:nvPr>
        </p:nvGraphicFramePr>
        <p:xfrm>
          <a:off x="1475656" y="1340768"/>
          <a:ext cx="6132683" cy="4022721"/>
        </p:xfrm>
        <a:graphic>
          <a:graphicData uri="http://schemas.openxmlformats.org/drawingml/2006/table">
            <a:tbl>
              <a:tblPr/>
              <a:tblGrid>
                <a:gridCol w="1863468"/>
                <a:gridCol w="1991643"/>
                <a:gridCol w="1291610"/>
                <a:gridCol w="985962"/>
              </a:tblGrid>
              <a:tr h="147894">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r>
              <a:tr h="229236">
                <a:tc gridSpan="4">
                  <a:txBody>
                    <a:bodyPr/>
                    <a:lstStyle/>
                    <a:p>
                      <a:pPr algn="ctr" fontAlgn="b"/>
                      <a:r>
                        <a:rPr lang="es-CL" sz="1400" b="1" i="0" u="none" strike="noStrike">
                          <a:solidFill>
                            <a:srgbClr val="000000"/>
                          </a:solidFill>
                          <a:effectLst/>
                          <a:latin typeface="Calibri" panose="020F0502020204030204" pitchFamily="34" charset="0"/>
                        </a:rPr>
                        <a:t>CÁLCULO GASTOS DE PERSONAL</a:t>
                      </a:r>
                    </a:p>
                  </a:txBody>
                  <a:tcPr marL="7395" marR="7395" marT="7395"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r>
              <a:tr h="147894">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r>
              <a:tr h="229236">
                <a:tc>
                  <a:txBody>
                    <a:bodyPr/>
                    <a:lstStyle/>
                    <a:p>
                      <a:pPr algn="ctr" fontAlgn="ctr"/>
                      <a:r>
                        <a:rPr lang="es-CL" sz="1400" b="1" i="0" u="none" strike="noStrike">
                          <a:solidFill>
                            <a:srgbClr val="000000"/>
                          </a:solidFill>
                          <a:effectLst/>
                          <a:latin typeface="Calibri" panose="020F0502020204030204" pitchFamily="34" charset="0"/>
                        </a:rPr>
                        <a:t>Profesión u oficio</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400" b="1" i="0" u="none" strike="noStrike">
                          <a:solidFill>
                            <a:srgbClr val="000000"/>
                          </a:solidFill>
                          <a:effectLst/>
                          <a:latin typeface="Calibri" panose="020F0502020204030204" pitchFamily="34" charset="0"/>
                        </a:rPr>
                        <a:t>Nº de horas</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400" b="1" i="0" u="none" strike="noStrike">
                          <a:solidFill>
                            <a:srgbClr val="000000"/>
                          </a:solidFill>
                          <a:effectLst/>
                          <a:latin typeface="Calibri" panose="020F0502020204030204" pitchFamily="34" charset="0"/>
                        </a:rPr>
                        <a:t>valor de la hora</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400" b="1" i="0" u="none" strike="noStrike">
                          <a:solidFill>
                            <a:srgbClr val="000000"/>
                          </a:solidFill>
                          <a:effectLst/>
                          <a:latin typeface="Calibri" panose="020F0502020204030204" pitchFamily="34" charset="0"/>
                        </a:rPr>
                        <a:t>valor total</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9236">
                <a:tc>
                  <a:txBody>
                    <a:bodyPr/>
                    <a:lstStyle/>
                    <a:p>
                      <a:pPr algn="l" fontAlgn="ctr"/>
                      <a:r>
                        <a:rPr lang="es-CL" sz="1400" b="0" i="0" u="none" strike="noStrike">
                          <a:solidFill>
                            <a:srgbClr val="000000"/>
                          </a:solidFill>
                          <a:effectLst/>
                          <a:latin typeface="Calibri" panose="020F0502020204030204" pitchFamily="34" charset="0"/>
                        </a:rPr>
                        <a:t>arbitro 1</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17</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170.000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arbitro 2</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14</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140.000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Entrenador</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16</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25.000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400.000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director</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20</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200.000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1" i="0" u="none" strike="noStrike">
                          <a:solidFill>
                            <a:srgbClr val="000000"/>
                          </a:solidFill>
                          <a:effectLst/>
                          <a:latin typeface="Calibri" panose="020F0502020204030204" pitchFamily="34" charset="0"/>
                        </a:rPr>
                        <a:t>Total Honorarios</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1" i="0" u="none" strike="noStrike">
                          <a:solidFill>
                            <a:srgbClr val="000000"/>
                          </a:solidFill>
                          <a:effectLst/>
                          <a:latin typeface="Calibri" panose="020F0502020204030204" pitchFamily="34" charset="0"/>
                        </a:rPr>
                        <a:t>        910.000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29236">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b"/>
                      <a:r>
                        <a:rPr lang="es-CL" sz="1400" b="1" i="0" u="none" strike="noStrike">
                          <a:solidFill>
                            <a:srgbClr val="000000"/>
                          </a:solidFill>
                          <a:effectLst/>
                          <a:latin typeface="Calibri" panose="020F0502020204030204" pitchFamily="34" charset="0"/>
                        </a:rPr>
                        <a:t>Tope Financiamiento</a:t>
                      </a:r>
                    </a:p>
                  </a:txBody>
                  <a:tcPr marL="7395" marR="7395" marT="73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400" b="1" i="0" u="none" strike="noStrike">
                          <a:solidFill>
                            <a:srgbClr val="000000"/>
                          </a:solidFill>
                          <a:effectLst/>
                          <a:latin typeface="Calibri" panose="020F0502020204030204" pitchFamily="34" charset="0"/>
                        </a:rPr>
                        <a:t>     4.000.000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47894">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a:noFill/>
                    </a:lnB>
                  </a:tcPr>
                </a:tc>
              </a:tr>
              <a:tr h="147894">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r>
              <a:tr h="221841">
                <a:tc gridSpan="2">
                  <a:txBody>
                    <a:bodyPr/>
                    <a:lstStyle/>
                    <a:p>
                      <a:pPr algn="l" fontAlgn="ctr"/>
                      <a:r>
                        <a:rPr lang="es-CL" sz="900" b="1" i="0" u="none" strike="noStrike">
                          <a:solidFill>
                            <a:srgbClr val="000000"/>
                          </a:solidFill>
                          <a:effectLst/>
                          <a:latin typeface="Calibri" panose="020F0502020204030204" pitchFamily="34" charset="0"/>
                        </a:rPr>
                        <a:t>Tope representatne legal e integrantes del directorio (IPSFL)</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CL"/>
                    </a:p>
                  </a:txBody>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400" b="1" i="0" u="none" strike="noStrike" dirty="0">
                          <a:solidFill>
                            <a:srgbClr val="000000"/>
                          </a:solidFill>
                          <a:effectLst/>
                          <a:latin typeface="Calibri" panose="020F0502020204030204" pitchFamily="34" charset="0"/>
                        </a:rPr>
                        <a:t>        800.000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bl>
          </a:graphicData>
        </a:graphic>
      </p:graphicFrame>
    </p:spTree>
    <p:extLst>
      <p:ext uri="{BB962C8B-B14F-4D97-AF65-F5344CB8AC3E}">
        <p14:creationId xmlns:p14="http://schemas.microsoft.com/office/powerpoint/2010/main" val="3313527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928924621"/>
              </p:ext>
            </p:extLst>
          </p:nvPr>
        </p:nvGraphicFramePr>
        <p:xfrm>
          <a:off x="1043608" y="1340768"/>
          <a:ext cx="7143854" cy="4022723"/>
        </p:xfrm>
        <a:graphic>
          <a:graphicData uri="http://schemas.openxmlformats.org/drawingml/2006/table">
            <a:tbl>
              <a:tblPr/>
              <a:tblGrid>
                <a:gridCol w="2174216"/>
                <a:gridCol w="2320890"/>
                <a:gridCol w="1501245"/>
                <a:gridCol w="1147503"/>
              </a:tblGrid>
              <a:tr h="267033">
                <a:tc gridSpan="4">
                  <a:txBody>
                    <a:bodyPr/>
                    <a:lstStyle/>
                    <a:p>
                      <a:pPr algn="ctr" fontAlgn="b"/>
                      <a:r>
                        <a:rPr lang="es-CL" sz="1600" b="1" i="0" u="none" strike="noStrike">
                          <a:solidFill>
                            <a:srgbClr val="000000"/>
                          </a:solidFill>
                          <a:effectLst/>
                          <a:latin typeface="Calibri" panose="020F0502020204030204" pitchFamily="34" charset="0"/>
                        </a:rPr>
                        <a:t>CÁLCULO GASTOS DE INVERSION</a:t>
                      </a:r>
                    </a:p>
                  </a:txBody>
                  <a:tcPr marL="8614" marR="8614" marT="8614"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r>
              <a:tr h="267033">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a:noFill/>
                    </a:lnL>
                    <a:lnR>
                      <a:noFill/>
                    </a:lnR>
                    <a:lnT>
                      <a:noFill/>
                    </a:lnT>
                    <a:lnB w="6350" cap="flat" cmpd="sng" algn="ctr">
                      <a:solidFill>
                        <a:srgbClr val="000000"/>
                      </a:solidFill>
                      <a:prstDash val="solid"/>
                      <a:round/>
                      <a:headEnd type="none" w="med" len="med"/>
                      <a:tailEnd type="none" w="med" len="med"/>
                    </a:lnB>
                  </a:tcPr>
                </a:tc>
              </a:tr>
              <a:tr h="267033">
                <a:tc>
                  <a:txBody>
                    <a:bodyPr/>
                    <a:lstStyle/>
                    <a:p>
                      <a:pPr algn="ctr" fontAlgn="ctr"/>
                      <a:r>
                        <a:rPr lang="es-CL" sz="1600" b="1" i="0" u="none" strike="noStrike">
                          <a:solidFill>
                            <a:srgbClr val="000000"/>
                          </a:solidFill>
                          <a:effectLst/>
                          <a:latin typeface="Calibri" panose="020F0502020204030204" pitchFamily="34" charset="0"/>
                        </a:rPr>
                        <a:t>Detalle por tipo de gasto</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Cantidad (Unidades)</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Valor por unidad</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Valor total</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67033">
                <a:tc>
                  <a:txBody>
                    <a:bodyPr/>
                    <a:lstStyle/>
                    <a:p>
                      <a:pPr algn="l" fontAlgn="ctr"/>
                      <a:r>
                        <a:rPr lang="es-CL" sz="1600" b="0" i="0" u="none" strike="noStrike">
                          <a:solidFill>
                            <a:srgbClr val="000000"/>
                          </a:solidFill>
                          <a:effectLst/>
                          <a:latin typeface="Calibri" panose="020F0502020204030204" pitchFamily="34" charset="0"/>
                        </a:rPr>
                        <a:t>balones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20</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35.000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700.000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arcos</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6</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150.000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900.000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mallas</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6</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80.000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480.000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equipo club</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40</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40.000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1.600.000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1" i="0" u="none" strike="noStrike">
                          <a:solidFill>
                            <a:srgbClr val="000000"/>
                          </a:solidFill>
                          <a:effectLst/>
                          <a:latin typeface="Calibri" panose="020F0502020204030204" pitchFamily="34" charset="0"/>
                        </a:rPr>
                        <a:t>Total Honorarios</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Calibri" panose="020F0502020204030204" pitchFamily="34" charset="0"/>
                        </a:rPr>
                        <a:t>     3.680.000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67033">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261">
                <a:tc>
                  <a:txBody>
                    <a:bodyPr/>
                    <a:lstStyle/>
                    <a:p>
                      <a:pPr algn="l" fontAlgn="b"/>
                      <a:r>
                        <a:rPr lang="es-CL" sz="1600" b="1" i="0" u="none" strike="noStrike">
                          <a:solidFill>
                            <a:srgbClr val="000000"/>
                          </a:solidFill>
                          <a:effectLst/>
                          <a:latin typeface="Calibri" panose="020F0502020204030204" pitchFamily="34" charset="0"/>
                        </a:rPr>
                        <a:t>Tope Financiamiento</a:t>
                      </a:r>
                    </a:p>
                  </a:txBody>
                  <a:tcPr marL="8614" marR="8614" marT="8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600" b="1" i="0" u="none" strike="noStrike" dirty="0">
                          <a:solidFill>
                            <a:srgbClr val="000000"/>
                          </a:solidFill>
                          <a:effectLst/>
                          <a:latin typeface="Calibri" panose="020F0502020204030204" pitchFamily="34" charset="0"/>
                        </a:rPr>
                        <a:t>     4.000.000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790476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023189952"/>
              </p:ext>
            </p:extLst>
          </p:nvPr>
        </p:nvGraphicFramePr>
        <p:xfrm>
          <a:off x="971600" y="980728"/>
          <a:ext cx="7348413" cy="5032087"/>
        </p:xfrm>
        <a:graphic>
          <a:graphicData uri="http://schemas.openxmlformats.org/drawingml/2006/table">
            <a:tbl>
              <a:tblPr/>
              <a:tblGrid>
                <a:gridCol w="2236473"/>
                <a:gridCol w="2387347"/>
                <a:gridCol w="1544232"/>
                <a:gridCol w="1180361"/>
              </a:tblGrid>
              <a:tr h="274679">
                <a:tc gridSpan="4">
                  <a:txBody>
                    <a:bodyPr/>
                    <a:lstStyle/>
                    <a:p>
                      <a:pPr algn="ctr" fontAlgn="b"/>
                      <a:r>
                        <a:rPr lang="es-CL" sz="1700" b="1" i="0" u="none" strike="noStrike">
                          <a:solidFill>
                            <a:srgbClr val="000000"/>
                          </a:solidFill>
                          <a:effectLst/>
                          <a:latin typeface="Calibri" panose="020F0502020204030204" pitchFamily="34" charset="0"/>
                        </a:rPr>
                        <a:t>CÁLCULO GASTOS OPERACIÓN</a:t>
                      </a:r>
                    </a:p>
                  </a:txBody>
                  <a:tcPr marL="8861" marR="8861" marT="8861"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r>
              <a:tr h="177213">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a:noFill/>
                    </a:lnR>
                    <a:lnT>
                      <a:noFill/>
                    </a:lnT>
                    <a:lnB w="6350" cap="flat" cmpd="sng" algn="ctr">
                      <a:solidFill>
                        <a:srgbClr val="000000"/>
                      </a:solidFill>
                      <a:prstDash val="solid"/>
                      <a:round/>
                      <a:headEnd type="none" w="med" len="med"/>
                      <a:tailEnd type="none" w="med" len="med"/>
                    </a:lnB>
                  </a:tcPr>
                </a:tc>
              </a:tr>
              <a:tr h="274679">
                <a:tc>
                  <a:txBody>
                    <a:bodyPr/>
                    <a:lstStyle/>
                    <a:p>
                      <a:pPr algn="ctr" fontAlgn="ctr"/>
                      <a:r>
                        <a:rPr lang="es-CL" sz="1700" b="1" i="0" u="none" strike="noStrike">
                          <a:solidFill>
                            <a:srgbClr val="000000"/>
                          </a:solidFill>
                          <a:effectLst/>
                          <a:latin typeface="Calibri" panose="020F0502020204030204" pitchFamily="34" charset="0"/>
                        </a:rPr>
                        <a:t>Detalle por tipo de gasto</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700" b="1" i="0" u="none" strike="noStrike">
                          <a:solidFill>
                            <a:srgbClr val="000000"/>
                          </a:solidFill>
                          <a:effectLst/>
                          <a:latin typeface="Calibri" panose="020F0502020204030204" pitchFamily="34" charset="0"/>
                        </a:rPr>
                        <a:t>Cantidad (Unidades)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700" b="1" i="0" u="none" strike="noStrike">
                          <a:solidFill>
                            <a:srgbClr val="000000"/>
                          </a:solidFill>
                          <a:effectLst/>
                          <a:latin typeface="Calibri" panose="020F0502020204030204" pitchFamily="34" charset="0"/>
                        </a:rPr>
                        <a:t>Valor por unidad</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700" b="1" i="0" u="none" strike="noStrike">
                          <a:solidFill>
                            <a:srgbClr val="000000"/>
                          </a:solidFill>
                          <a:effectLst/>
                          <a:latin typeface="Calibri" panose="020F0502020204030204" pitchFamily="34" charset="0"/>
                        </a:rPr>
                        <a:t>Valor total</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4679">
                <a:tc>
                  <a:txBody>
                    <a:bodyPr/>
                    <a:lstStyle/>
                    <a:p>
                      <a:pPr algn="l" fontAlgn="ctr"/>
                      <a:r>
                        <a:rPr lang="es-CL" sz="1700" b="0" i="0" u="none" strike="noStrike">
                          <a:solidFill>
                            <a:srgbClr val="000000"/>
                          </a:solidFill>
                          <a:effectLst/>
                          <a:latin typeface="Calibri" panose="020F0502020204030204" pitchFamily="34" charset="0"/>
                        </a:rPr>
                        <a:t>arriendo local</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4</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150.000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600.000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colación</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240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2.500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600.000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busos deportivos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60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35.000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2.100.000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arriendo buses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4</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50.000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200.000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alojamiento</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70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15.000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1.050.000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trofeos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10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12.000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120.000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medallas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50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3.000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150.000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galvanos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10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7.000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70.000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bolso deportivo</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50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8.000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400.000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1" i="0" u="none" strike="noStrike">
                          <a:solidFill>
                            <a:srgbClr val="000000"/>
                          </a:solidFill>
                          <a:effectLst/>
                          <a:latin typeface="Calibri" panose="020F0502020204030204" pitchFamily="34" charset="0"/>
                        </a:rPr>
                        <a:t>Total Gasto Operación</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es-CL" sz="1700" b="0" i="0" u="none" strike="noStrike">
                          <a:solidFill>
                            <a:srgbClr val="000000"/>
                          </a:solidFill>
                          <a:effectLst/>
                          <a:latin typeface="Calibri" panose="020F0502020204030204" pitchFamily="34" charset="0"/>
                        </a:rPr>
                        <a:t>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700" b="0" i="0" u="none" strike="noStrike">
                          <a:solidFill>
                            <a:srgbClr val="000000"/>
                          </a:solidFill>
                          <a:effectLst/>
                          <a:latin typeface="Calibri" panose="020F0502020204030204" pitchFamily="34" charset="0"/>
                        </a:rPr>
                        <a:t>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1" i="0" u="none" strike="noStrike">
                          <a:solidFill>
                            <a:srgbClr val="000000"/>
                          </a:solidFill>
                          <a:effectLst/>
                          <a:latin typeface="Calibri" panose="020F0502020204030204" pitchFamily="34" charset="0"/>
                        </a:rPr>
                        <a:t>     5.290.000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74679">
                <a:tc>
                  <a:txBody>
                    <a:bodyPr/>
                    <a:lstStyle/>
                    <a:p>
                      <a:pPr algn="l" fontAlgn="b"/>
                      <a:endParaRPr lang="es-CL" sz="1700" b="0" i="0" u="none" strike="noStrike">
                        <a:solidFill>
                          <a:srgbClr val="000000"/>
                        </a:solidFill>
                        <a:effectLst/>
                        <a:latin typeface="Calibri" panose="020F0502020204030204" pitchFamily="34" charset="0"/>
                      </a:endParaRPr>
                    </a:p>
                  </a:txBody>
                  <a:tcPr marL="8861" marR="8861" marT="8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700" b="0" i="0" u="none" strike="noStrike">
                        <a:solidFill>
                          <a:srgbClr val="000000"/>
                        </a:solidFill>
                        <a:effectLst/>
                        <a:latin typeface="Calibri" panose="020F0502020204030204" pitchFamily="34" charset="0"/>
                      </a:endParaRPr>
                    </a:p>
                  </a:txBody>
                  <a:tcPr marL="8861" marR="8861" marT="88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700" b="0" i="0" u="none" strike="noStrike">
                        <a:solidFill>
                          <a:srgbClr val="000000"/>
                        </a:solidFill>
                        <a:effectLst/>
                        <a:latin typeface="Calibri" panose="020F0502020204030204" pitchFamily="34" charset="0"/>
                      </a:endParaRPr>
                    </a:p>
                  </a:txBody>
                  <a:tcPr marL="8861" marR="8861" marT="88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700" b="0" i="0" u="none" strike="noStrike">
                        <a:solidFill>
                          <a:srgbClr val="000000"/>
                        </a:solidFill>
                        <a:effectLst/>
                        <a:latin typeface="Calibri" panose="020F0502020204030204" pitchFamily="34" charset="0"/>
                      </a:endParaRPr>
                    </a:p>
                  </a:txBody>
                  <a:tcPr marL="8861" marR="8861" marT="8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1" i="0" u="none" strike="noStrike">
                          <a:solidFill>
                            <a:srgbClr val="000000"/>
                          </a:solidFill>
                          <a:effectLst/>
                          <a:latin typeface="Calibri" panose="020F0502020204030204" pitchFamily="34" charset="0"/>
                        </a:rPr>
                        <a:t>Tope Financiamiento</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700" b="1" i="0" u="none" strike="noStrike" dirty="0">
                          <a:solidFill>
                            <a:srgbClr val="000000"/>
                          </a:solidFill>
                          <a:effectLst/>
                          <a:latin typeface="Calibri" panose="020F0502020204030204" pitchFamily="34" charset="0"/>
                        </a:rPr>
                        <a:t>     7.000.000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536135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575543767"/>
              </p:ext>
            </p:extLst>
          </p:nvPr>
        </p:nvGraphicFramePr>
        <p:xfrm>
          <a:off x="1259632" y="1340768"/>
          <a:ext cx="6927283" cy="4740569"/>
        </p:xfrm>
        <a:graphic>
          <a:graphicData uri="http://schemas.openxmlformats.org/drawingml/2006/table">
            <a:tbl>
              <a:tblPr/>
              <a:tblGrid>
                <a:gridCol w="2108303"/>
                <a:gridCol w="2250530"/>
                <a:gridCol w="1455734"/>
                <a:gridCol w="1112716"/>
              </a:tblGrid>
              <a:tr h="258938">
                <a:tc gridSpan="4">
                  <a:txBody>
                    <a:bodyPr/>
                    <a:lstStyle/>
                    <a:p>
                      <a:pPr algn="ctr" fontAlgn="b"/>
                      <a:r>
                        <a:rPr lang="es-CL" sz="1600" b="1" i="0" u="none" strike="noStrike">
                          <a:solidFill>
                            <a:srgbClr val="000000"/>
                          </a:solidFill>
                          <a:effectLst/>
                          <a:latin typeface="Calibri" panose="020F0502020204030204" pitchFamily="34" charset="0"/>
                        </a:rPr>
                        <a:t>CÁLCULO GASTOS DE DIFUSIÓN</a:t>
                      </a:r>
                    </a:p>
                  </a:txBody>
                  <a:tcPr marL="8353" marR="8353" marT="8353"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r>
              <a:tr h="167057">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a:noFill/>
                    </a:lnL>
                    <a:lnR>
                      <a:noFill/>
                    </a:lnR>
                    <a:lnT>
                      <a:noFill/>
                    </a:lnT>
                    <a:lnB w="6350" cap="flat" cmpd="sng" algn="ctr">
                      <a:solidFill>
                        <a:srgbClr val="000000"/>
                      </a:solidFill>
                      <a:prstDash val="solid"/>
                      <a:round/>
                      <a:headEnd type="none" w="med" len="med"/>
                      <a:tailEnd type="none" w="med" len="med"/>
                    </a:lnB>
                  </a:tcPr>
                </a:tc>
              </a:tr>
              <a:tr h="258938">
                <a:tc>
                  <a:txBody>
                    <a:bodyPr/>
                    <a:lstStyle/>
                    <a:p>
                      <a:pPr algn="ctr" fontAlgn="ctr"/>
                      <a:r>
                        <a:rPr lang="es-CL" sz="1600" b="1" i="0" u="none" strike="noStrike">
                          <a:solidFill>
                            <a:srgbClr val="000000"/>
                          </a:solidFill>
                          <a:effectLst/>
                          <a:latin typeface="Calibri" panose="020F0502020204030204" pitchFamily="34" charset="0"/>
                        </a:rPr>
                        <a:t>Detalle por tipo de gasto</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Cantidad (Unidades)</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Valor por unidad</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Valor total</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58938">
                <a:tc>
                  <a:txBody>
                    <a:bodyPr/>
                    <a:lstStyle/>
                    <a:p>
                      <a:pPr algn="l" fontAlgn="ctr"/>
                      <a:r>
                        <a:rPr lang="es-CL" sz="1600" b="0" i="0" u="none" strike="noStrike">
                          <a:solidFill>
                            <a:srgbClr val="000000"/>
                          </a:solidFill>
                          <a:effectLst/>
                          <a:latin typeface="Calibri" panose="020F0502020204030204" pitchFamily="34" charset="0"/>
                        </a:rPr>
                        <a:t>radio</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2</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10.000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20.000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inserto diario</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2</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40.000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80.000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tv</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1</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50.000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50.000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476">
                <a:tc>
                  <a:txBody>
                    <a:bodyPr/>
                    <a:lstStyle/>
                    <a:p>
                      <a:pPr algn="l" fontAlgn="ctr"/>
                      <a:r>
                        <a:rPr lang="es-CL" sz="1600" b="0" i="0" u="none" strike="noStrike">
                          <a:solidFill>
                            <a:srgbClr val="000000"/>
                          </a:solidFill>
                          <a:effectLst/>
                          <a:latin typeface="Calibri" panose="020F0502020204030204" pitchFamily="34" charset="0"/>
                        </a:rPr>
                        <a:t>afiches</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500</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300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150.000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1" i="0" u="none" strike="noStrike">
                          <a:solidFill>
                            <a:srgbClr val="000000"/>
                          </a:solidFill>
                          <a:effectLst/>
                          <a:latin typeface="Calibri" panose="020F0502020204030204" pitchFamily="34" charset="0"/>
                        </a:rPr>
                        <a:t>Total Honorarios</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Calibri" panose="020F0502020204030204" pitchFamily="34" charset="0"/>
                        </a:rPr>
                        <a:t>        300.000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58938">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b"/>
                      <a:r>
                        <a:rPr lang="es-CL" sz="1600" b="1" i="0" u="none" strike="noStrike">
                          <a:solidFill>
                            <a:srgbClr val="000000"/>
                          </a:solidFill>
                          <a:effectLst/>
                          <a:latin typeface="Calibri" panose="020F0502020204030204" pitchFamily="34" charset="0"/>
                        </a:rPr>
                        <a:t>Tope Financiamiento</a:t>
                      </a:r>
                    </a:p>
                  </a:txBody>
                  <a:tcPr marL="8353" marR="8353" marT="8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600" b="1" i="0" u="none" strike="noStrike" dirty="0">
                          <a:solidFill>
                            <a:srgbClr val="000000"/>
                          </a:solidFill>
                          <a:effectLst/>
                          <a:latin typeface="Calibri" panose="020F0502020204030204" pitchFamily="34" charset="0"/>
                        </a:rPr>
                        <a:t>        300.000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697923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depositphotos.com/1005920/3439/i/450/depositphotos_34397763-Error-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89955">
            <a:off x="6901561" y="571397"/>
            <a:ext cx="1608162" cy="1608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3389295563"/>
              </p:ext>
            </p:extLst>
          </p:nvPr>
        </p:nvGraphicFramePr>
        <p:xfrm>
          <a:off x="827584" y="2204864"/>
          <a:ext cx="7543800" cy="2475792"/>
        </p:xfrm>
        <a:graphic>
          <a:graphicData uri="http://schemas.openxmlformats.org/drawingml/2006/table">
            <a:tbl>
              <a:tblPr>
                <a:tableStyleId>{5C22544A-7EE6-4342-B048-85BDC9FD1C3A}</a:tableStyleId>
              </a:tblPr>
              <a:tblGrid>
                <a:gridCol w="2053696"/>
                <a:gridCol w="2194955"/>
                <a:gridCol w="1423461"/>
                <a:gridCol w="839407"/>
                <a:gridCol w="1032281"/>
              </a:tblGrid>
              <a:tr h="425562">
                <a:tc>
                  <a:txBody>
                    <a:bodyPr/>
                    <a:lstStyle/>
                    <a:p>
                      <a:pPr algn="ctr" rtl="0" fontAlgn="ctr"/>
                      <a:r>
                        <a:rPr lang="es-CL" sz="1400" b="1" u="none" strike="noStrike" dirty="0">
                          <a:effectLst/>
                        </a:rPr>
                        <a:t>ITEM</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TOPE MAXIMO</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SOLICITADO AL F.N.D.R</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VERIFICADOR TOPES</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016">
                <a:tc>
                  <a:txBody>
                    <a:bodyPr/>
                    <a:lstStyle/>
                    <a:p>
                      <a:pPr algn="ctr" rtl="0" fontAlgn="ctr"/>
                      <a:r>
                        <a:rPr lang="es-CL" sz="1400" b="1" u="none" strike="noStrike" dirty="0">
                          <a:effectLst/>
                        </a:rPr>
                        <a:t>COSTO HONORARIOS</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400" u="none" strike="noStrike" dirty="0">
                          <a:effectLst/>
                        </a:rPr>
                        <a:t>                                  1.200.000 </a:t>
                      </a:r>
                      <a:endParaRPr lang="es-CL" sz="14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3.000.000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s-CL" sz="1500" u="none" strike="noStrike">
                          <a:effectLst/>
                        </a:rPr>
                        <a:t>8,00%</a:t>
                      </a:r>
                      <a:endParaRPr lang="es-CL" sz="15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200" u="none" strike="noStrike" dirty="0">
                          <a:effectLst/>
                        </a:rPr>
                        <a:t>FALSO</a:t>
                      </a:r>
                      <a:endParaRPr lang="es-CL" sz="12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406">
                <a:tc>
                  <a:txBody>
                    <a:bodyPr/>
                    <a:lstStyle/>
                    <a:p>
                      <a:pPr algn="ctr" rtl="0" fontAlgn="ctr"/>
                      <a:r>
                        <a:rPr lang="es-CL" sz="1400" b="1" u="none" strike="noStrike" dirty="0">
                          <a:effectLst/>
                        </a:rPr>
                        <a:t>INVERSION</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400" u="none" strike="noStrike">
                          <a:effectLst/>
                        </a:rPr>
                        <a:t>                                  6.000.000 </a:t>
                      </a:r>
                      <a:endParaRPr lang="es-CL" sz="14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4.500.000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a:effectLst/>
                        </a:rPr>
                        <a:t>40,00%</a:t>
                      </a:r>
                      <a:endParaRPr lang="es-CL" sz="15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200" u="none" strike="noStrike">
                          <a:effectLst/>
                        </a:rPr>
                        <a:t>VERDADERO</a:t>
                      </a:r>
                      <a:endParaRPr lang="es-CL" sz="12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168">
                <a:tc>
                  <a:txBody>
                    <a:bodyPr/>
                    <a:lstStyle/>
                    <a:p>
                      <a:pPr algn="ctr" rtl="0" fontAlgn="ctr"/>
                      <a:r>
                        <a:rPr lang="es-CL" sz="1400" b="1" u="none" strike="noStrike" dirty="0">
                          <a:effectLst/>
                        </a:rPr>
                        <a:t>GASTOS OPERACIONALES</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400" u="none" strike="noStrike">
                          <a:effectLst/>
                        </a:rPr>
                        <a:t>                               10.500.000 </a:t>
                      </a:r>
                      <a:endParaRPr lang="es-CL" sz="14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9.100.000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a:effectLst/>
                        </a:rPr>
                        <a:t>70,00%</a:t>
                      </a:r>
                      <a:endParaRPr lang="es-CL" sz="15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200" u="none" strike="noStrike">
                          <a:effectLst/>
                        </a:rPr>
                        <a:t>VERDADERO</a:t>
                      </a:r>
                      <a:endParaRPr lang="es-CL" sz="12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562">
                <a:tc>
                  <a:txBody>
                    <a:bodyPr/>
                    <a:lstStyle/>
                    <a:p>
                      <a:pPr algn="ctr" rtl="0" fontAlgn="ctr"/>
                      <a:r>
                        <a:rPr lang="es-CL" sz="1400" b="1" u="none" strike="noStrike" dirty="0">
                          <a:effectLst/>
                        </a:rPr>
                        <a:t>DIFUSION DE LA ACTIVIDAD (mínimo 1%)</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400" u="none" strike="noStrike">
                          <a:effectLst/>
                        </a:rPr>
                        <a:t>                                     450.000 </a:t>
                      </a:r>
                      <a:endParaRPr lang="es-CL" sz="14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500.000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s-CL" sz="1500" u="none" strike="noStrike" dirty="0">
                          <a:effectLst/>
                        </a:rPr>
                        <a:t>3,00%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200" u="none" strike="noStrike" dirty="0">
                          <a:effectLst/>
                        </a:rPr>
                        <a:t>FALSO</a:t>
                      </a:r>
                      <a:endParaRPr lang="es-CL" sz="12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2728">
                <a:tc>
                  <a:txBody>
                    <a:bodyPr/>
                    <a:lstStyle/>
                    <a:p>
                      <a:pPr algn="ctr" rtl="0" fontAlgn="ctr"/>
                      <a:r>
                        <a:rPr lang="es-CL" sz="1400" u="none" strike="noStrike" dirty="0">
                          <a:effectLst/>
                        </a:rPr>
                        <a:t> </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TOTAL DISTRIBUCION</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17.100.000</a:t>
                      </a:r>
                      <a:endParaRPr lang="es-CL" sz="15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500" u="none" strike="noStrike" dirty="0">
                          <a:effectLst/>
                        </a:rPr>
                        <a:t> </a:t>
                      </a:r>
                      <a:endParaRPr lang="es-CL" sz="15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L" sz="12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28">
                <a:tc>
                  <a:txBody>
                    <a:bodyPr/>
                    <a:lstStyle/>
                    <a:p>
                      <a:pPr algn="ctr" rtl="0" fontAlgn="ctr"/>
                      <a:endParaRPr lang="es-CL" sz="1400" b="1"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000" b="1" u="none" strike="noStrike" dirty="0">
                          <a:effectLst/>
                        </a:rPr>
                        <a:t>MONTO TOTAL SOLICITADO AL FNDR</a:t>
                      </a:r>
                      <a:endParaRPr lang="es-CL" sz="10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15.000.000</a:t>
                      </a:r>
                      <a:endParaRPr lang="es-CL" sz="15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endParaRPr lang="es-CL" sz="15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L" sz="12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uadroTexto 4"/>
          <p:cNvSpPr txBox="1"/>
          <p:nvPr/>
        </p:nvSpPr>
        <p:spPr>
          <a:xfrm>
            <a:off x="1547664" y="980728"/>
            <a:ext cx="5293767" cy="461665"/>
          </a:xfrm>
          <a:prstGeom prst="rect">
            <a:avLst/>
          </a:prstGeom>
          <a:noFill/>
        </p:spPr>
        <p:txBody>
          <a:bodyPr wrap="square" rtlCol="0">
            <a:spAutoFit/>
          </a:bodyPr>
          <a:lstStyle/>
          <a:p>
            <a:r>
              <a:rPr lang="es-ES_tradnl" sz="2400" b="1" spc="-50" dirty="0">
                <a:latin typeface="Verdana" panose="020B0604030504040204" pitchFamily="34" charset="0"/>
                <a:ea typeface="Verdana" panose="020B0604030504040204" pitchFamily="34" charset="0"/>
                <a:cs typeface="Verdana" panose="020B0604030504040204" pitchFamily="34" charset="0"/>
              </a:rPr>
              <a:t>Que pasa si excedo el tope??</a:t>
            </a:r>
            <a:endParaRPr lang="es-CL" sz="2400" b="1" spc="-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0741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620688"/>
            <a:ext cx="7920880" cy="5760640"/>
          </a:xfrm>
        </p:spPr>
        <p:txBody>
          <a:bodyPr>
            <a:noAutofit/>
          </a:bodyPr>
          <a:lstStyle/>
          <a:p>
            <a:pPr marL="0" lvl="0" indent="0">
              <a:buNone/>
            </a:pPr>
            <a:r>
              <a:rPr lang="es-CL" sz="1600" b="1" dirty="0" smtClean="0">
                <a:latin typeface="Verdana" panose="020B0604030504040204" pitchFamily="34" charset="0"/>
                <a:ea typeface="Verdana" panose="020B0604030504040204" pitchFamily="34" charset="0"/>
                <a:cs typeface="Verdana" panose="020B0604030504040204" pitchFamily="34" charset="0"/>
              </a:rPr>
              <a:t>  </a:t>
            </a:r>
          </a:p>
          <a:p>
            <a:pPr marL="0" lvl="0" indent="0">
              <a:buNone/>
            </a:pPr>
            <a:r>
              <a:rPr lang="es-CL" sz="2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s-C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Quiénes no podrán postular?</a:t>
            </a:r>
            <a:endParaRPr lang="es-CL" dirty="0">
              <a:solidFill>
                <a:schemeClr val="tx1"/>
              </a:solidFill>
              <a:latin typeface="Calibri" panose="020F0502020204030204" pitchFamily="34" charset="0"/>
            </a:endParaRPr>
          </a:p>
          <a:p>
            <a:pPr algn="just"/>
            <a:r>
              <a:rPr lang="es-CL" sz="2800" b="1" dirty="0">
                <a:latin typeface="Verdana" panose="020B0604030504040204" pitchFamily="34" charset="0"/>
                <a:ea typeface="Verdana" panose="020B0604030504040204" pitchFamily="34" charset="0"/>
                <a:cs typeface="Verdana" panose="020B0604030504040204" pitchFamily="34" charset="0"/>
              </a:rPr>
              <a:t> </a:t>
            </a:r>
            <a:endParaRPr lang="es-CL" sz="2800" b="1" dirty="0" smtClean="0">
              <a:latin typeface="Verdana" panose="020B0604030504040204" pitchFamily="34" charset="0"/>
              <a:ea typeface="Verdana" panose="020B0604030504040204" pitchFamily="34" charset="0"/>
              <a:cs typeface="Verdana" panose="020B0604030504040204" pitchFamily="34" charset="0"/>
            </a:endParaRPr>
          </a:p>
          <a:p>
            <a:pPr marL="342900" lvl="0" indent="-342900" algn="just">
              <a:lnSpc>
                <a:spcPct val="100000"/>
              </a:lnSpc>
              <a:spcBef>
                <a:spcPts val="0"/>
              </a:spcBef>
              <a:spcAft>
                <a:spcPts val="0"/>
              </a:spcAft>
              <a:buClrTx/>
              <a:buSzTx/>
              <a:buFont typeface="+mj-lt"/>
              <a:buAutoNum type="alphaLcParenR"/>
            </a:pPr>
            <a:r>
              <a:rPr lang="es-ES" sz="1800" dirty="0" smtClean="0">
                <a:solidFill>
                  <a:prstClr val="black"/>
                </a:solidFill>
                <a:latin typeface="Calibri Light" panose="020F0302020204030204" pitchFamily="34" charset="0"/>
                <a:ea typeface="Calibri" panose="020F0502020204030204" pitchFamily="34" charset="0"/>
              </a:rPr>
              <a:t>Aquellas </a:t>
            </a:r>
            <a:r>
              <a:rPr lang="es-ES" sz="1800" dirty="0">
                <a:solidFill>
                  <a:prstClr val="black"/>
                </a:solidFill>
                <a:latin typeface="Calibri Light" panose="020F0302020204030204" pitchFamily="34" charset="0"/>
                <a:ea typeface="Calibri" panose="020F0502020204030204" pitchFamily="34" charset="0"/>
              </a:rPr>
              <a:t>entidades que al cierre del proceso de postulación mantengan rendiciones de cuenta pendientes y/o en procesos judiciales con el Gobierno Regional. </a:t>
            </a:r>
            <a:r>
              <a:rPr lang="es-CL" sz="1800" b="1"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 </a:t>
            </a:r>
            <a:endParaRPr lang="es-CL"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spcAft>
                <a:spcPts val="0"/>
              </a:spcAft>
              <a:buClrTx/>
              <a:buSzTx/>
              <a:buFont typeface="+mj-lt"/>
              <a:buAutoNum type="alphaLcParenR"/>
            </a:pPr>
            <a:r>
              <a:rPr lang="es-ES" sz="1800" dirty="0" smtClean="0">
                <a:solidFill>
                  <a:prstClr val="black"/>
                </a:solidFill>
                <a:latin typeface="Calibri Light" panose="020F0302020204030204" pitchFamily="34" charset="0"/>
                <a:ea typeface="Calibri" panose="020F0502020204030204" pitchFamily="34" charset="0"/>
                <a:cs typeface="Times New Roman" panose="02020603050405020304" pitchFamily="18" charset="0"/>
              </a:rPr>
              <a:t>Aquellas </a:t>
            </a:r>
            <a:r>
              <a:rPr lang="es-E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entidades privadas en cuyos estatutos figuren como directores y/o administradores personas que mantengan litigios pendientes con el Gobierno Regional.</a:t>
            </a:r>
          </a:p>
          <a:p>
            <a:pPr marL="342900" lvl="0" indent="-342900" algn="just">
              <a:lnSpc>
                <a:spcPct val="100000"/>
              </a:lnSpc>
              <a:spcBef>
                <a:spcPts val="0"/>
              </a:spcBef>
              <a:spcAft>
                <a:spcPts val="0"/>
              </a:spcAft>
              <a:buClrTx/>
              <a:buSzTx/>
              <a:buFont typeface="+mj-lt"/>
              <a:buAutoNum type="alphaLcParenR"/>
            </a:pPr>
            <a:r>
              <a:rPr lang="es-E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Aquellas entidades cuya existencia legal se extinga en el plazo propuesto para la ejecución del proyecto.</a:t>
            </a:r>
          </a:p>
          <a:p>
            <a:pPr marL="342900" lvl="0" indent="-342900" algn="just">
              <a:lnSpc>
                <a:spcPct val="100000"/>
              </a:lnSpc>
              <a:spcBef>
                <a:spcPts val="0"/>
              </a:spcBef>
              <a:spcAft>
                <a:spcPts val="0"/>
              </a:spcAft>
              <a:buClrTx/>
              <a:buSzTx/>
              <a:buFont typeface="+mj-lt"/>
              <a:buAutoNum type="alphaLcParenR"/>
            </a:pPr>
            <a:r>
              <a:rPr lang="es-E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Aquellas entidades que al momento del concurso les afecte cualquier inhabilidad legal, judicial o administrativa para contratar con el Gobierno Regional y/o sus organismos o programas dependientes.</a:t>
            </a:r>
          </a:p>
          <a:p>
            <a:pPr marL="342900" lvl="0" indent="-342900" algn="just">
              <a:lnSpc>
                <a:spcPct val="100000"/>
              </a:lnSpc>
              <a:spcBef>
                <a:spcPts val="0"/>
              </a:spcBef>
              <a:spcAft>
                <a:spcPts val="0"/>
              </a:spcAft>
              <a:buClrTx/>
              <a:buSzTx/>
              <a:buFont typeface="+mj-lt"/>
              <a:buAutoNum type="alphaLcParenR"/>
            </a:pPr>
            <a:endParaRPr lang="es-CL"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s-CL" sz="1600" b="1" dirty="0">
              <a:latin typeface="Verdana" panose="020B0604030504040204" pitchFamily="34" charset="0"/>
              <a:ea typeface="Verdana" panose="020B0604030504040204" pitchFamily="34" charset="0"/>
              <a:cs typeface="Verdana" panose="020B0604030504040204" pitchFamily="34" charset="0"/>
            </a:endParaRPr>
          </a:p>
          <a:p>
            <a:pPr marL="358775" indent="0">
              <a:buFont typeface="Arial" panose="020B0604020202020204" pitchFamily="34" charset="0"/>
              <a:buNone/>
            </a:pPr>
            <a:endParaRPr lang="es-ES" sz="1600" dirty="0"/>
          </a:p>
          <a:p>
            <a:pPr marL="0" lvl="0" indent="0" algn="just">
              <a:buNone/>
            </a:pPr>
            <a:endParaRPr lang="es-CL" sz="1600" dirty="0">
              <a:latin typeface="Calibri" panose="020F0502020204030204" pitchFamily="34" charset="0"/>
            </a:endParaRPr>
          </a:p>
          <a:p>
            <a:pPr marL="0" lvl="0" indent="0" algn="just">
              <a:buNone/>
            </a:pPr>
            <a:endParaRPr lang="es-CL" sz="1600" dirty="0">
              <a:latin typeface="Calibri" panose="020F0502020204030204" pitchFamily="34" charset="0"/>
            </a:endParaRPr>
          </a:p>
          <a:p>
            <a:endParaRPr lang="es-CL" sz="1600"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7308304" y="260648"/>
            <a:ext cx="1228725" cy="1451610"/>
          </a:xfrm>
          <a:prstGeom prst="rect">
            <a:avLst/>
          </a:prstGeom>
        </p:spPr>
      </p:pic>
    </p:spTree>
    <p:extLst>
      <p:ext uri="{BB962C8B-B14F-4D97-AF65-F5344CB8AC3E}">
        <p14:creationId xmlns:p14="http://schemas.microsoft.com/office/powerpoint/2010/main" val="1630185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620688"/>
            <a:ext cx="7543800" cy="756633"/>
          </a:xfrm>
        </p:spPr>
        <p:txBody>
          <a:bodyPr>
            <a:noAutofit/>
          </a:bodyPr>
          <a:lstStyle/>
          <a:p>
            <a:pPr lvl="0"/>
            <a:r>
              <a:rPr lang="es-CL"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Etapas y Plazos de postulación</a:t>
            </a:r>
            <a:endParaRPr lang="es-ES" sz="3200"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2079623"/>
              </p:ext>
            </p:extLst>
          </p:nvPr>
        </p:nvGraphicFramePr>
        <p:xfrm>
          <a:off x="827584" y="1700808"/>
          <a:ext cx="7543800" cy="4099560"/>
        </p:xfrm>
        <a:graphic>
          <a:graphicData uri="http://schemas.openxmlformats.org/drawingml/2006/table">
            <a:tbl>
              <a:tblPr firstRow="1" bandRow="1">
                <a:tableStyleId>{5C22544A-7EE6-4342-B048-85BDC9FD1C3A}</a:tableStyleId>
              </a:tblPr>
              <a:tblGrid>
                <a:gridCol w="1229395"/>
                <a:gridCol w="3240360"/>
                <a:gridCol w="3074045"/>
              </a:tblGrid>
              <a:tr h="228263">
                <a:tc>
                  <a:txBody>
                    <a:bodyPr/>
                    <a:lstStyle/>
                    <a:p>
                      <a:r>
                        <a:rPr lang="es-ES_tradnl" sz="1100" dirty="0" smtClean="0"/>
                        <a:t>ETAPAS </a:t>
                      </a:r>
                      <a:endParaRPr lang="es-ES" sz="1100" dirty="0"/>
                    </a:p>
                  </a:txBody>
                  <a:tcPr/>
                </a:tc>
                <a:tc>
                  <a:txBody>
                    <a:bodyPr/>
                    <a:lstStyle/>
                    <a:p>
                      <a:r>
                        <a:rPr lang="es-ES_tradnl" sz="1100" dirty="0" smtClean="0"/>
                        <a:t>ACTIVIDAD</a:t>
                      </a:r>
                      <a:endParaRPr lang="es-ES" sz="1100" dirty="0"/>
                    </a:p>
                  </a:txBody>
                  <a:tcPr/>
                </a:tc>
                <a:tc>
                  <a:txBody>
                    <a:bodyPr/>
                    <a:lstStyle/>
                    <a:p>
                      <a:r>
                        <a:rPr lang="es-ES_tradnl" sz="1100" dirty="0" smtClean="0"/>
                        <a:t>PLAZOS</a:t>
                      </a:r>
                      <a:endParaRPr lang="es-ES" sz="1100" dirty="0"/>
                    </a:p>
                  </a:txBody>
                  <a:tcPr/>
                </a:tc>
              </a:tr>
              <a:tr h="370840">
                <a:tc rowSpan="2">
                  <a:txBody>
                    <a:bodyPr/>
                    <a:lstStyle/>
                    <a:p>
                      <a:endParaRPr lang="es-ES_tradnl" sz="1100" b="1" dirty="0" smtClean="0"/>
                    </a:p>
                    <a:p>
                      <a:endParaRPr lang="es-ES_tradnl" sz="1100" b="1" dirty="0" smtClean="0"/>
                    </a:p>
                    <a:p>
                      <a:r>
                        <a:rPr lang="es-ES_tradnl" sz="1100" b="1" dirty="0" smtClean="0"/>
                        <a:t>DIFUSIÓN</a:t>
                      </a:r>
                      <a:endParaRPr lang="es-ES" sz="1100" b="1" dirty="0"/>
                    </a:p>
                  </a:txBody>
                  <a:tcPr/>
                </a:tc>
                <a:tc>
                  <a:txBody>
                    <a:bodyPr/>
                    <a:lstStyle/>
                    <a:p>
                      <a:r>
                        <a:rPr lang="es-ES_tradnl" sz="1100" dirty="0" smtClean="0"/>
                        <a:t>Disponibilidad de Instructivo</a:t>
                      </a:r>
                      <a:r>
                        <a:rPr lang="es-ES_tradnl" sz="1100" baseline="0" dirty="0" smtClean="0"/>
                        <a:t> en www.goremagallanes.cl</a:t>
                      </a:r>
                      <a:endParaRPr lang="es-ES" sz="1100" dirty="0"/>
                    </a:p>
                  </a:txBody>
                  <a:tcPr/>
                </a:tc>
                <a:tc>
                  <a:txBody>
                    <a:bodyPr/>
                    <a:lstStyle/>
                    <a:p>
                      <a:r>
                        <a:rPr lang="es-ES_tradnl" sz="1100" dirty="0" smtClean="0"/>
                        <a:t>20</a:t>
                      </a:r>
                      <a:r>
                        <a:rPr lang="es-ES_tradnl" sz="1100" baseline="0" dirty="0" smtClean="0"/>
                        <a:t> días corridos a partir de la total tramitación de la presente resolución.</a:t>
                      </a:r>
                      <a:endParaRPr lang="es-ES" sz="1100" dirty="0"/>
                    </a:p>
                  </a:txBody>
                  <a:tcPr/>
                </a:tc>
              </a:tr>
              <a:tr h="370840">
                <a:tc vMerge="1">
                  <a:txBody>
                    <a:bodyPr/>
                    <a:lstStyle/>
                    <a:p>
                      <a:endParaRPr lang="es-ES" sz="1400" dirty="0"/>
                    </a:p>
                  </a:txBody>
                  <a:tcPr/>
                </a:tc>
                <a:tc>
                  <a:txBody>
                    <a:bodyPr/>
                    <a:lstStyle/>
                    <a:p>
                      <a:r>
                        <a:rPr lang="es-ES_tradnl" sz="1100" dirty="0" smtClean="0"/>
                        <a:t>Consultas Electrónicas</a:t>
                      </a:r>
                      <a:endParaRPr lang="es-ES" sz="1100" dirty="0"/>
                    </a:p>
                  </a:txBody>
                  <a:tcPr/>
                </a:tc>
                <a:tc>
                  <a:txBody>
                    <a:bodyPr/>
                    <a:lstStyle/>
                    <a:p>
                      <a:r>
                        <a:rPr lang="es-ES_tradnl" sz="1100" dirty="0" smtClean="0"/>
                        <a:t>Hasta 4 días antes del cierre de las postulaciones al correo </a:t>
                      </a:r>
                      <a:r>
                        <a:rPr lang="es-ES_tradnl" sz="1100" dirty="0" smtClean="0">
                          <a:hlinkClick r:id="rId2"/>
                        </a:rPr>
                        <a:t>cultura2016@goremagallanes.cl</a:t>
                      </a:r>
                      <a:r>
                        <a:rPr lang="es-ES_tradnl" sz="1100" dirty="0" smtClean="0"/>
                        <a:t> </a:t>
                      </a:r>
                      <a:endParaRPr lang="es-ES" sz="1100" dirty="0"/>
                    </a:p>
                  </a:txBody>
                  <a:tcPr/>
                </a:tc>
              </a:tr>
              <a:tr h="370840">
                <a:tc>
                  <a:txBody>
                    <a:bodyPr/>
                    <a:lstStyle/>
                    <a:p>
                      <a:pPr marL="0" algn="l" defTabSz="914400" rtl="0" eaLnBrk="1" latinLnBrk="0" hangingPunct="1"/>
                      <a:r>
                        <a:rPr lang="es-ES_tradnl" sz="1100" b="1" kern="1200" dirty="0" smtClean="0">
                          <a:solidFill>
                            <a:schemeClr val="dk1"/>
                          </a:solidFill>
                          <a:latin typeface="+mn-lt"/>
                          <a:ea typeface="+mn-ea"/>
                          <a:cs typeface="+mn-cs"/>
                        </a:rPr>
                        <a:t>POSTULACIÓN</a:t>
                      </a:r>
                      <a:endParaRPr lang="es-ES" sz="1100" b="1" kern="1200" dirty="0">
                        <a:solidFill>
                          <a:schemeClr val="dk1"/>
                        </a:solidFill>
                        <a:latin typeface="+mn-lt"/>
                        <a:ea typeface="+mn-ea"/>
                        <a:cs typeface="+mn-cs"/>
                      </a:endParaRPr>
                    </a:p>
                  </a:txBody>
                  <a:tcPr/>
                </a:tc>
                <a:tc>
                  <a:txBody>
                    <a:bodyPr/>
                    <a:lstStyle/>
                    <a:p>
                      <a:r>
                        <a:rPr lang="es-ES_tradnl" sz="1100" dirty="0" smtClean="0"/>
                        <a:t>Presentación</a:t>
                      </a:r>
                      <a:r>
                        <a:rPr lang="es-ES_tradnl" sz="1100" baseline="0" dirty="0" smtClean="0"/>
                        <a:t> de iniciativas por parte de las Entidades Ejecutoras</a:t>
                      </a:r>
                      <a:endParaRPr lang="es-ES" sz="1100" dirty="0"/>
                    </a:p>
                  </a:txBody>
                  <a:tcPr/>
                </a:tc>
                <a:tc>
                  <a:txBody>
                    <a:bodyPr/>
                    <a:lstStyle/>
                    <a:p>
                      <a:r>
                        <a:rPr lang="es-ES_tradnl" sz="1100" dirty="0" smtClean="0"/>
                        <a:t>20 días corridos a contar de la publicación del Instructivo 2016.</a:t>
                      </a:r>
                      <a:endParaRPr lang="es-ES" sz="1100" dirty="0"/>
                    </a:p>
                  </a:txBody>
                  <a:tcPr/>
                </a:tc>
              </a:tr>
              <a:tr h="370840">
                <a:tc rowSpan="4">
                  <a:txBody>
                    <a:bodyPr/>
                    <a:lstStyle/>
                    <a:p>
                      <a:endParaRPr lang="es-ES_tradnl" sz="1100" b="1" dirty="0" smtClean="0"/>
                    </a:p>
                    <a:p>
                      <a:endParaRPr lang="es-ES_tradnl" sz="1100" b="1" dirty="0" smtClean="0"/>
                    </a:p>
                    <a:p>
                      <a:endParaRPr lang="es-ES_tradnl" sz="1100" b="1" dirty="0" smtClean="0"/>
                    </a:p>
                    <a:p>
                      <a:endParaRPr lang="es-ES_tradnl" sz="1100" b="1" dirty="0" smtClean="0"/>
                    </a:p>
                    <a:p>
                      <a:r>
                        <a:rPr lang="es-ES_tradnl" sz="1100" b="1" dirty="0" smtClean="0"/>
                        <a:t>EVALUACIÓN </a:t>
                      </a:r>
                      <a:endParaRPr lang="es-ES" sz="1100" b="1" dirty="0"/>
                    </a:p>
                  </a:txBody>
                  <a:tcPr/>
                </a:tc>
                <a:tc>
                  <a:txBody>
                    <a:bodyPr/>
                    <a:lstStyle/>
                    <a:p>
                      <a:r>
                        <a:rPr lang="es-ES_tradnl" sz="1100" dirty="0" smtClean="0"/>
                        <a:t>Proceso</a:t>
                      </a:r>
                      <a:r>
                        <a:rPr lang="es-ES_tradnl" sz="1100" baseline="0" dirty="0" smtClean="0"/>
                        <a:t> de Aperturas de las Iniciativas</a:t>
                      </a:r>
                      <a:endParaRPr lang="es-ES" sz="1100" dirty="0"/>
                    </a:p>
                  </a:txBody>
                  <a:tcPr/>
                </a:tc>
                <a:tc>
                  <a:txBody>
                    <a:bodyPr/>
                    <a:lstStyle/>
                    <a:p>
                      <a:r>
                        <a:rPr lang="es-ES_tradnl" sz="1100" dirty="0" smtClean="0"/>
                        <a:t>5 días hábiles,</a:t>
                      </a:r>
                      <a:r>
                        <a:rPr lang="es-ES_tradnl" sz="1100" baseline="0" dirty="0" smtClean="0"/>
                        <a:t> contados desde el día posterior de la fecha de cierre de las postulaciones.</a:t>
                      </a:r>
                      <a:endParaRPr lang="es-ES" sz="1100" dirty="0"/>
                    </a:p>
                  </a:txBody>
                  <a:tcPr/>
                </a:tc>
              </a:tr>
              <a:tr h="370840">
                <a:tc vMerge="1">
                  <a:txBody>
                    <a:bodyPr/>
                    <a:lstStyle/>
                    <a:p>
                      <a:endParaRPr lang="es-ES" sz="1400" dirty="0"/>
                    </a:p>
                  </a:txBody>
                  <a:tcPr/>
                </a:tc>
                <a:tc>
                  <a:txBody>
                    <a:bodyPr/>
                    <a:lstStyle/>
                    <a:p>
                      <a:r>
                        <a:rPr lang="es-ES_tradnl" sz="1100" dirty="0" smtClean="0"/>
                        <a:t>Publicación</a:t>
                      </a:r>
                      <a:r>
                        <a:rPr lang="es-ES_tradnl" sz="1100" baseline="0" dirty="0" smtClean="0"/>
                        <a:t> de Inadmisibilidad (respecto del proceso de Apertura)</a:t>
                      </a:r>
                      <a:endParaRPr lang="es-ES" sz="1100" dirty="0"/>
                    </a:p>
                  </a:txBody>
                  <a:tcPr/>
                </a:tc>
                <a:tc>
                  <a:txBody>
                    <a:bodyPr/>
                    <a:lstStyle/>
                    <a:p>
                      <a:r>
                        <a:rPr lang="es-ES_tradnl" sz="1100" dirty="0" smtClean="0"/>
                        <a:t>5 días</a:t>
                      </a:r>
                      <a:r>
                        <a:rPr lang="es-ES_tradnl" sz="1100" baseline="0" dirty="0" smtClean="0"/>
                        <a:t> hábiles, posterior al término del Trabajo de la Comisión de Apertura.</a:t>
                      </a:r>
                      <a:endParaRPr lang="es-ES" sz="1100" dirty="0"/>
                    </a:p>
                  </a:txBody>
                  <a:tcPr/>
                </a:tc>
              </a:tr>
              <a:tr h="370840">
                <a:tc vMerge="1">
                  <a:txBody>
                    <a:bodyPr/>
                    <a:lstStyle/>
                    <a:p>
                      <a:endParaRPr lang="es-ES" sz="1400" dirty="0"/>
                    </a:p>
                  </a:txBody>
                  <a:tcPr/>
                </a:tc>
                <a:tc>
                  <a:txBody>
                    <a:bodyPr/>
                    <a:lstStyle/>
                    <a:p>
                      <a:r>
                        <a:rPr lang="es-ES_tradnl" sz="1100" dirty="0" smtClean="0"/>
                        <a:t>Proceso</a:t>
                      </a:r>
                      <a:r>
                        <a:rPr lang="es-ES_tradnl" sz="1100" baseline="0" dirty="0" smtClean="0"/>
                        <a:t> de Apelación.</a:t>
                      </a:r>
                      <a:endParaRPr lang="es-ES" sz="1100" dirty="0"/>
                    </a:p>
                  </a:txBody>
                  <a:tcPr/>
                </a:tc>
                <a:tc>
                  <a:txBody>
                    <a:bodyPr/>
                    <a:lstStyle/>
                    <a:p>
                      <a:r>
                        <a:rPr lang="es-ES_tradnl" sz="1100" dirty="0" smtClean="0"/>
                        <a:t>2 días hábiles</a:t>
                      </a:r>
                      <a:r>
                        <a:rPr lang="es-ES_tradnl" sz="1100" baseline="0" dirty="0" smtClean="0"/>
                        <a:t> a contar de la notificación de la observación.</a:t>
                      </a:r>
                      <a:endParaRPr lang="es-ES" sz="1100" dirty="0"/>
                    </a:p>
                  </a:txBody>
                  <a:tcPr/>
                </a:tc>
              </a:tr>
              <a:tr h="370840">
                <a:tc vMerge="1">
                  <a:txBody>
                    <a:bodyPr/>
                    <a:lstStyle/>
                    <a:p>
                      <a:endParaRPr lang="es-ES" sz="1400" dirty="0"/>
                    </a:p>
                  </a:txBody>
                  <a:tcPr/>
                </a:tc>
                <a:tc>
                  <a:txBody>
                    <a:bodyPr/>
                    <a:lstStyle/>
                    <a:p>
                      <a:r>
                        <a:rPr lang="es-ES_tradnl" sz="1100" dirty="0" smtClean="0"/>
                        <a:t>Proceso de evaluación</a:t>
                      </a:r>
                      <a:r>
                        <a:rPr lang="es-ES_tradnl" sz="1100" baseline="0" dirty="0" smtClean="0"/>
                        <a:t> de las iniciativas</a:t>
                      </a:r>
                      <a:endParaRPr lang="es-ES" sz="1100" dirty="0"/>
                    </a:p>
                  </a:txBody>
                  <a:tcPr/>
                </a:tc>
                <a:tc>
                  <a:txBody>
                    <a:bodyPr/>
                    <a:lstStyle/>
                    <a:p>
                      <a:r>
                        <a:rPr lang="es-ES_tradnl" sz="1100" dirty="0" smtClean="0"/>
                        <a:t>Por determinar según</a:t>
                      </a:r>
                      <a:r>
                        <a:rPr lang="es-ES_tradnl" sz="1100" baseline="0" dirty="0" smtClean="0"/>
                        <a:t> cantidad de iniciativas admisibles.</a:t>
                      </a:r>
                      <a:endParaRPr lang="es-ES" sz="1100" dirty="0"/>
                    </a:p>
                  </a:txBody>
                  <a:tcPr/>
                </a:tc>
              </a:tr>
              <a:tr h="370840">
                <a:tc rowSpan="2">
                  <a:txBody>
                    <a:bodyPr/>
                    <a:lstStyle/>
                    <a:p>
                      <a:r>
                        <a:rPr lang="es-ES_tradnl" sz="1100" b="1" dirty="0" smtClean="0"/>
                        <a:t>ASIGNACIÓN</a:t>
                      </a:r>
                      <a:endParaRPr lang="es-ES" sz="1100" b="1" dirty="0"/>
                    </a:p>
                  </a:txBody>
                  <a:tcPr/>
                </a:tc>
                <a:tc>
                  <a:txBody>
                    <a:bodyPr/>
                    <a:lstStyle/>
                    <a:p>
                      <a:r>
                        <a:rPr lang="es-ES_tradnl" sz="1100" dirty="0" smtClean="0"/>
                        <a:t>Aprobación</a:t>
                      </a:r>
                      <a:r>
                        <a:rPr lang="es-ES_tradnl" sz="1100" baseline="0" dirty="0" smtClean="0"/>
                        <a:t> por parte del CORE de las iniciativas</a:t>
                      </a:r>
                      <a:endParaRPr lang="es-ES" sz="1100" dirty="0"/>
                    </a:p>
                  </a:txBody>
                  <a:tcPr/>
                </a:tc>
                <a:tc>
                  <a:txBody>
                    <a:bodyPr/>
                    <a:lstStyle/>
                    <a:p>
                      <a:r>
                        <a:rPr lang="es-ES_tradnl" sz="1100" dirty="0" smtClean="0"/>
                        <a:t>Por determinar según normas de funcionamiento</a:t>
                      </a:r>
                      <a:r>
                        <a:rPr lang="es-ES_tradnl" sz="1100" baseline="0" dirty="0" smtClean="0"/>
                        <a:t> del CORE</a:t>
                      </a:r>
                      <a:endParaRPr lang="es-ES" sz="1100" dirty="0"/>
                    </a:p>
                  </a:txBody>
                  <a:tcPr/>
                </a:tc>
              </a:tr>
              <a:tr h="370840">
                <a:tc vMerge="1">
                  <a:txBody>
                    <a:bodyPr/>
                    <a:lstStyle/>
                    <a:p>
                      <a:endParaRPr lang="es-ES" sz="1400" dirty="0"/>
                    </a:p>
                  </a:txBody>
                  <a:tcPr/>
                </a:tc>
                <a:tc>
                  <a:txBody>
                    <a:bodyPr/>
                    <a:lstStyle/>
                    <a:p>
                      <a:r>
                        <a:rPr lang="es-ES_tradnl" sz="1100" dirty="0" smtClean="0"/>
                        <a:t>Firma de Convenios por parte de la institución</a:t>
                      </a:r>
                      <a:endParaRPr lang="es-ES" sz="1100" dirty="0"/>
                    </a:p>
                  </a:txBody>
                  <a:tcPr/>
                </a:tc>
                <a:tc>
                  <a:txBody>
                    <a:bodyPr/>
                    <a:lstStyle/>
                    <a:p>
                      <a:r>
                        <a:rPr lang="es-ES_tradnl" sz="1100" dirty="0" smtClean="0"/>
                        <a:t>Por determinar según</a:t>
                      </a:r>
                      <a:r>
                        <a:rPr lang="es-ES_tradnl" sz="1100" baseline="0" dirty="0" smtClean="0"/>
                        <a:t> normas de funcionamiento de la División de Análisis y Control de Gestión</a:t>
                      </a:r>
                      <a:endParaRPr lang="es-ES" sz="1100" dirty="0"/>
                    </a:p>
                  </a:txBody>
                  <a:tcPr/>
                </a:tc>
              </a:tr>
            </a:tbl>
          </a:graphicData>
        </a:graphic>
      </p:graphicFrame>
    </p:spTree>
    <p:extLst>
      <p:ext uri="{BB962C8B-B14F-4D97-AF65-F5344CB8AC3E}">
        <p14:creationId xmlns:p14="http://schemas.microsoft.com/office/powerpoint/2010/main" val="1018820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16632"/>
            <a:ext cx="8401769" cy="6264696"/>
          </a:xfrm>
        </p:spPr>
        <p:txBody>
          <a:bodyPr>
            <a:noAutofit/>
          </a:bodyPr>
          <a:lstStyle/>
          <a:p>
            <a:pPr marL="0" lvl="0" indent="0" algn="ctr">
              <a:buNone/>
            </a:pPr>
            <a:r>
              <a:rPr lang="es-CL" sz="1600" b="1" dirty="0" smtClean="0">
                <a:latin typeface="Verdana" panose="020B0604030504040204" pitchFamily="34" charset="0"/>
                <a:ea typeface="Verdana" panose="020B0604030504040204" pitchFamily="34" charset="0"/>
                <a:cs typeface="Verdana" panose="020B0604030504040204" pitchFamily="34" charset="0"/>
              </a:rPr>
              <a:t>  </a:t>
            </a:r>
            <a:r>
              <a:rPr lang="es-CL" sz="2400" b="1"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p>
          <a:p>
            <a:pPr marL="0" lvl="0" indent="0" algn="ctr">
              <a:buNone/>
            </a:pPr>
            <a:r>
              <a:rPr lang="es-CL"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¿Dónde </a:t>
            </a:r>
            <a:r>
              <a:rPr lang="es-CL" sz="2400" b="1" dirty="0">
                <a:solidFill>
                  <a:schemeClr val="tx1"/>
                </a:solidFill>
                <a:latin typeface="Verdana" panose="020B0604030504040204" pitchFamily="34" charset="0"/>
                <a:ea typeface="Verdana" panose="020B0604030504040204" pitchFamily="34" charset="0"/>
                <a:cs typeface="Verdana" panose="020B0604030504040204" pitchFamily="34" charset="0"/>
              </a:rPr>
              <a:t>entrego </a:t>
            </a:r>
            <a:r>
              <a:rPr lang="es-CL"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mi postulación?</a:t>
            </a:r>
            <a:endParaRPr lang="es-CL" sz="2800" b="1" dirty="0">
              <a:latin typeface="Verdana" panose="020B0604030504040204" pitchFamily="34" charset="0"/>
              <a:ea typeface="Verdana" panose="020B0604030504040204" pitchFamily="34" charset="0"/>
              <a:cs typeface="Verdana" panose="020B0604030504040204" pitchFamily="34" charset="0"/>
            </a:endParaRPr>
          </a:p>
          <a:p>
            <a:pPr algn="just"/>
            <a:endParaRPr lang="es-CL" sz="2800" b="1" dirty="0" smtClean="0">
              <a:latin typeface="Verdana" panose="020B0604030504040204" pitchFamily="34" charset="0"/>
              <a:ea typeface="Verdana" panose="020B0604030504040204" pitchFamily="34" charset="0"/>
              <a:cs typeface="Verdana" panose="020B0604030504040204" pitchFamily="34" charset="0"/>
            </a:endParaRPr>
          </a:p>
          <a:p>
            <a:pPr marL="0" lvl="0" indent="0" algn="just" eaLnBrk="0" fontAlgn="base" hangingPunct="0">
              <a:lnSpc>
                <a:spcPct val="100000"/>
              </a:lnSpc>
              <a:spcBef>
                <a:spcPct val="0"/>
              </a:spcBef>
              <a:spcAft>
                <a:spcPct val="0"/>
              </a:spcAft>
              <a:buClrTx/>
              <a:buSzTx/>
              <a:buNone/>
            </a:pPr>
            <a:endParaRPr lang="es-CL" altLang="es-CL" sz="1600" dirty="0" smtClean="0">
              <a:solidFill>
                <a:prstClr val="black"/>
              </a:solidFill>
              <a:latin typeface="Arial" panose="020B0604020202020204" pitchFamily="34" charset="0"/>
            </a:endParaRPr>
          </a:p>
          <a:p>
            <a:pPr marL="342900" lvl="0" indent="-342900" algn="just">
              <a:lnSpc>
                <a:spcPct val="100000"/>
              </a:lnSpc>
              <a:spcBef>
                <a:spcPts val="0"/>
              </a:spcBef>
              <a:spcAft>
                <a:spcPts val="0"/>
              </a:spcAft>
              <a:buClrTx/>
              <a:buSzTx/>
              <a:buFont typeface="+mj-lt"/>
              <a:buAutoNum type="alphaLcParenR"/>
            </a:pPr>
            <a:endParaRPr lang="es-CL" sz="1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s-CL" sz="1600" b="1" dirty="0">
              <a:latin typeface="Verdana" panose="020B0604030504040204" pitchFamily="34" charset="0"/>
              <a:ea typeface="Verdana" panose="020B0604030504040204" pitchFamily="34" charset="0"/>
              <a:cs typeface="Verdana" panose="020B0604030504040204" pitchFamily="34" charset="0"/>
            </a:endParaRPr>
          </a:p>
          <a:p>
            <a:pPr marL="358775" indent="0">
              <a:buFont typeface="Arial" panose="020B0604020202020204" pitchFamily="34" charset="0"/>
              <a:buNone/>
            </a:pPr>
            <a:endParaRPr lang="es-ES" sz="1600" dirty="0"/>
          </a:p>
          <a:p>
            <a:pPr marL="0" lvl="0" indent="0" algn="just">
              <a:buNone/>
            </a:pPr>
            <a:endParaRPr lang="es-CL" sz="1600" dirty="0">
              <a:latin typeface="Calibri" panose="020F0502020204030204" pitchFamily="34" charset="0"/>
            </a:endParaRPr>
          </a:p>
          <a:p>
            <a:pPr marL="0" lvl="0" indent="0" algn="just">
              <a:buNone/>
            </a:pPr>
            <a:endParaRPr lang="es-CL" sz="1600" dirty="0">
              <a:latin typeface="Calibri" panose="020F0502020204030204" pitchFamily="34" charset="0"/>
            </a:endParaRPr>
          </a:p>
          <a:p>
            <a:endParaRPr lang="es-CL" sz="1600" dirty="0"/>
          </a:p>
        </p:txBody>
      </p:sp>
      <p:graphicFrame>
        <p:nvGraphicFramePr>
          <p:cNvPr id="5" name="Tabla 4"/>
          <p:cNvGraphicFramePr>
            <a:graphicFrameLocks noGrp="1"/>
          </p:cNvGraphicFramePr>
          <p:nvPr>
            <p:extLst>
              <p:ext uri="{D42A27DB-BD31-4B8C-83A1-F6EECF244321}">
                <p14:modId xmlns:p14="http://schemas.microsoft.com/office/powerpoint/2010/main" val="1512796318"/>
              </p:ext>
            </p:extLst>
          </p:nvPr>
        </p:nvGraphicFramePr>
        <p:xfrm>
          <a:off x="863848" y="2996952"/>
          <a:ext cx="6096000" cy="3089975"/>
        </p:xfrm>
        <a:graphic>
          <a:graphicData uri="http://schemas.openxmlformats.org/drawingml/2006/table">
            <a:tbl>
              <a:tblPr firstRow="1" bandRow="1">
                <a:tableStyleId>{5C22544A-7EE6-4342-B048-85BDC9FD1C3A}</a:tableStyleId>
              </a:tblPr>
              <a:tblGrid>
                <a:gridCol w="1835944"/>
                <a:gridCol w="4260056"/>
              </a:tblGrid>
              <a:tr h="370840">
                <a:tc>
                  <a:txBody>
                    <a:bodyPr/>
                    <a:lstStyle/>
                    <a:p>
                      <a:pPr algn="ctr">
                        <a:lnSpc>
                          <a:spcPct val="107000"/>
                        </a:lnSpc>
                        <a:spcAft>
                          <a:spcPts val="0"/>
                        </a:spcAft>
                      </a:pPr>
                      <a:r>
                        <a:rPr lang="es-CL" sz="1600" dirty="0">
                          <a:effectLst/>
                        </a:rPr>
                        <a:t>COMUNA</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600" dirty="0">
                          <a:effectLst/>
                        </a:rPr>
                        <a:t>DIRECCION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es-CL" sz="1600" dirty="0">
                          <a:effectLst/>
                        </a:rPr>
                        <a:t>Punta Arenas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L" sz="1600" dirty="0">
                          <a:effectLst/>
                        </a:rPr>
                        <a:t>Bories Nº 901, 2º Piso, Oficina de Partes.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endParaRPr lang="es-CL" sz="1600" dirty="0" smtClean="0">
                        <a:effectLst/>
                      </a:endParaRPr>
                    </a:p>
                    <a:p>
                      <a:pPr algn="just">
                        <a:lnSpc>
                          <a:spcPct val="107000"/>
                        </a:lnSpc>
                        <a:spcAft>
                          <a:spcPts val="0"/>
                        </a:spcAft>
                      </a:pPr>
                      <a:r>
                        <a:rPr lang="es-CL" sz="1600" dirty="0" smtClean="0">
                          <a:effectLst/>
                        </a:rPr>
                        <a:t>Porvenir</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L" sz="1600" dirty="0">
                          <a:effectLst/>
                        </a:rPr>
                        <a:t>Padre M. Zavattaro Nº 525 (Oficina de Partes de la Gobernación de la Provincia de Tierra del Fuego)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endParaRPr lang="es-CL" sz="1600" dirty="0" smtClean="0">
                        <a:effectLst/>
                      </a:endParaRPr>
                    </a:p>
                    <a:p>
                      <a:pPr algn="just">
                        <a:lnSpc>
                          <a:spcPct val="107000"/>
                        </a:lnSpc>
                        <a:spcAft>
                          <a:spcPts val="0"/>
                        </a:spcAft>
                      </a:pPr>
                      <a:r>
                        <a:rPr lang="es-CL" sz="1600" dirty="0" smtClean="0">
                          <a:effectLst/>
                        </a:rPr>
                        <a:t>Puerto </a:t>
                      </a:r>
                      <a:r>
                        <a:rPr lang="es-CL" sz="1600" dirty="0">
                          <a:effectLst/>
                        </a:rPr>
                        <a:t>Natales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L" sz="1600" dirty="0">
                          <a:effectLst/>
                        </a:rPr>
                        <a:t>Eberhard Nº 417 (Oficina de Partes de la Gobernación de   la Provincia de Última Esperanza)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endParaRPr lang="es-CL" sz="1600" dirty="0" smtClean="0">
                        <a:effectLst/>
                      </a:endParaRPr>
                    </a:p>
                    <a:p>
                      <a:pPr marL="0" marR="0" indent="0" algn="just" defTabSz="914400" rtl="0" eaLnBrk="1" fontAlgn="auto" latinLnBrk="0" hangingPunct="1">
                        <a:lnSpc>
                          <a:spcPct val="107000"/>
                        </a:lnSpc>
                        <a:spcBef>
                          <a:spcPts val="0"/>
                        </a:spcBef>
                        <a:spcAft>
                          <a:spcPts val="0"/>
                        </a:spcAft>
                        <a:buClrTx/>
                        <a:buSzTx/>
                        <a:buFontTx/>
                        <a:buNone/>
                        <a:tabLst/>
                        <a:defRPr/>
                      </a:pPr>
                      <a:r>
                        <a:rPr lang="es-CL" sz="1600" dirty="0" smtClean="0">
                          <a:effectLst/>
                        </a:rPr>
                        <a:t>Puerto  Williams</a:t>
                      </a:r>
                      <a:endParaRPr lang="es-CL"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600" dirty="0" smtClean="0"/>
                        <a:t>O’Higgins  Nº 817  (Oficina  de  Partes  de Gobernación de la  Provincia la Antártica Chilena)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755576" y="1844824"/>
            <a:ext cx="7632847" cy="882742"/>
          </a:xfrm>
          <a:prstGeom prst="rect">
            <a:avLst/>
          </a:prstGeom>
        </p:spPr>
        <p:txBody>
          <a:bodyPr wrap="square">
            <a:spAutoFit/>
          </a:bodyPr>
          <a:lstStyle/>
          <a:p>
            <a:pPr algn="just">
              <a:lnSpc>
                <a:spcPct val="107000"/>
              </a:lnSpc>
              <a:spcAft>
                <a:spcPts val="800"/>
              </a:spcAft>
            </a:pPr>
            <a:r>
              <a:rPr lang="es-CL" sz="1600" dirty="0" smtClean="0">
                <a:solidFill>
                  <a:prstClr val="black"/>
                </a:solidFill>
                <a:latin typeface="Calibri Light" panose="020F0302020204030204" pitchFamily="34" charset="0"/>
                <a:ea typeface="Calibri" panose="020F0502020204030204" pitchFamily="34" charset="0"/>
                <a:cs typeface="Times New Roman" panose="02020603050405020304" pitchFamily="18" charset="0"/>
              </a:rPr>
              <a:t>Toda la documentación indicada para las postulaciones en </a:t>
            </a:r>
            <a:r>
              <a:rPr lang="es-CL" sz="1600" b="1" dirty="0" smtClean="0">
                <a:solidFill>
                  <a:prstClr val="black"/>
                </a:solidFill>
                <a:latin typeface="Calibri Light" panose="020F0302020204030204" pitchFamily="34" charset="0"/>
                <a:ea typeface="Calibri" panose="020F0502020204030204" pitchFamily="34" charset="0"/>
                <a:cs typeface="Times New Roman" panose="02020603050405020304" pitchFamily="18" charset="0"/>
              </a:rPr>
              <a:t>modo papel</a:t>
            </a:r>
            <a:r>
              <a:rPr lang="es-CL" sz="1600" dirty="0" smtClean="0">
                <a:solidFill>
                  <a:prstClr val="black"/>
                </a:solidFill>
                <a:latin typeface="Calibri Light" panose="020F0302020204030204" pitchFamily="34" charset="0"/>
                <a:ea typeface="Calibri" panose="020F0502020204030204" pitchFamily="34" charset="0"/>
                <a:cs typeface="Times New Roman" panose="02020603050405020304" pitchFamily="18" charset="0"/>
              </a:rPr>
              <a:t>, deberá ser entregada en sobre cerrado e individualizado, esta información deberá ser entregado en las respectivas Oficinas de Partes habilitadas para tales efectos, según indica: </a:t>
            </a:r>
          </a:p>
        </p:txBody>
      </p:sp>
      <p:pic>
        <p:nvPicPr>
          <p:cNvPr id="9" name="Imagen 8"/>
          <p:cNvPicPr/>
          <p:nvPr/>
        </p:nvPicPr>
        <p:blipFill>
          <a:blip r:embed="rId2">
            <a:extLst>
              <a:ext uri="{28A0092B-C50C-407E-A947-70E740481C1C}">
                <a14:useLocalDpi xmlns:a14="http://schemas.microsoft.com/office/drawing/2010/main" val="0"/>
              </a:ext>
            </a:extLst>
          </a:blip>
          <a:stretch>
            <a:fillRect/>
          </a:stretch>
        </p:blipFill>
        <p:spPr>
          <a:xfrm>
            <a:off x="7164288" y="3573016"/>
            <a:ext cx="1434369" cy="1440160"/>
          </a:xfrm>
          <a:prstGeom prst="rect">
            <a:avLst/>
          </a:prstGeom>
        </p:spPr>
      </p:pic>
    </p:spTree>
    <p:extLst>
      <p:ext uri="{BB962C8B-B14F-4D97-AF65-F5344CB8AC3E}">
        <p14:creationId xmlns:p14="http://schemas.microsoft.com/office/powerpoint/2010/main" val="2216956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411760" y="-10244"/>
            <a:ext cx="3092513" cy="461665"/>
          </a:xfrm>
          <a:prstGeom prst="rect">
            <a:avLst/>
          </a:prstGeom>
          <a:noFill/>
        </p:spPr>
        <p:txBody>
          <a:bodyPr wrap="none" rtlCol="0">
            <a:spAutoFit/>
          </a:bodyPr>
          <a:lstStyle/>
          <a:p>
            <a:r>
              <a:rPr lang="es-ES_tradnl" sz="2400" b="1" dirty="0" smtClean="0">
                <a:latin typeface="Verdana" panose="020B0604030504040204" pitchFamily="34" charset="0"/>
                <a:ea typeface="Verdana" panose="020B0604030504040204" pitchFamily="34" charset="0"/>
                <a:cs typeface="Verdana" panose="020B0604030504040204" pitchFamily="34" charset="0"/>
              </a:rPr>
              <a:t>ADMISIBILIDAD</a:t>
            </a:r>
            <a:r>
              <a:rPr lang="es-ES_tradnl" dirty="0" smtClean="0"/>
              <a:t> </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2380699692"/>
              </p:ext>
            </p:extLst>
          </p:nvPr>
        </p:nvGraphicFramePr>
        <p:xfrm>
          <a:off x="2195736" y="451421"/>
          <a:ext cx="6768752" cy="3291840"/>
        </p:xfrm>
        <a:graphic>
          <a:graphicData uri="http://schemas.openxmlformats.org/drawingml/2006/table">
            <a:tbl>
              <a:tblPr firstRow="1" bandRow="1">
                <a:tableStyleId>{5C22544A-7EE6-4342-B048-85BDC9FD1C3A}</a:tableStyleId>
              </a:tblPr>
              <a:tblGrid>
                <a:gridCol w="6768752"/>
              </a:tblGrid>
              <a:tr h="248132">
                <a:tc>
                  <a:txBody>
                    <a:bodyPr/>
                    <a:lstStyle/>
                    <a:p>
                      <a:r>
                        <a:rPr lang="es-ES_tradnl" sz="1200" b="0" dirty="0" smtClean="0">
                          <a:solidFill>
                            <a:schemeClr val="tx1"/>
                          </a:solidFill>
                        </a:rPr>
                        <a:t>Fotocopia del RUT de la institución</a:t>
                      </a:r>
                      <a:r>
                        <a:rPr lang="es-ES_tradnl" sz="1200" b="0" baseline="0" dirty="0" smtClean="0">
                          <a:solidFill>
                            <a:schemeClr val="tx1"/>
                          </a:solidFill>
                        </a:rPr>
                        <a:t> Postulante.</a:t>
                      </a:r>
                      <a:endParaRPr lang="es-ES" sz="1200" b="0" dirty="0">
                        <a:solidFill>
                          <a:schemeClr val="tx1"/>
                        </a:solidFill>
                      </a:endParaRPr>
                    </a:p>
                  </a:txBody>
                  <a:tcPr>
                    <a:solidFill>
                      <a:schemeClr val="accent1">
                        <a:lumMod val="20000"/>
                        <a:lumOff val="80000"/>
                      </a:schemeClr>
                    </a:solidFill>
                  </a:tcPr>
                </a:tc>
              </a:tr>
              <a:tr h="248132">
                <a:tc>
                  <a:txBody>
                    <a:bodyPr/>
                    <a:lstStyle/>
                    <a:p>
                      <a:r>
                        <a:rPr lang="es-ES_tradnl" sz="1200" dirty="0" smtClean="0"/>
                        <a:t>Fotocopia de la Cédula de Identidad</a:t>
                      </a:r>
                      <a:r>
                        <a:rPr lang="es-ES_tradnl" sz="1200" baseline="0" dirty="0" smtClean="0"/>
                        <a:t> del Representante Legal.</a:t>
                      </a:r>
                      <a:endParaRPr lang="es-ES" sz="1200" dirty="0"/>
                    </a:p>
                  </a:txBody>
                  <a:tcPr/>
                </a:tc>
              </a:tr>
              <a:tr h="248132">
                <a:tc>
                  <a:txBody>
                    <a:bodyPr/>
                    <a:lstStyle/>
                    <a:p>
                      <a:r>
                        <a:rPr lang="es-ES_tradnl" sz="1200" dirty="0" smtClean="0"/>
                        <a:t>Certificado de Vigencia</a:t>
                      </a:r>
                      <a:r>
                        <a:rPr lang="es-ES_tradnl" sz="1200" baseline="0" dirty="0" smtClean="0"/>
                        <a:t> de Personalidad Jurídica (sólo para Instituciones Privadas sin Fines de Lucro)</a:t>
                      </a:r>
                      <a:endParaRPr lang="es-ES" sz="1200" dirty="0"/>
                    </a:p>
                  </a:txBody>
                  <a:tcPr/>
                </a:tc>
              </a:tr>
              <a:tr h="248132">
                <a:tc>
                  <a:txBody>
                    <a:bodyPr/>
                    <a:lstStyle/>
                    <a:p>
                      <a:r>
                        <a:rPr lang="es-ES_tradnl" sz="1200" dirty="0" smtClean="0"/>
                        <a:t>Certificado de Directorio</a:t>
                      </a:r>
                      <a:r>
                        <a:rPr lang="es-ES_tradnl" sz="1200" baseline="0" dirty="0" smtClean="0"/>
                        <a:t> Vigente.</a:t>
                      </a:r>
                      <a:endParaRPr lang="es-ES" sz="1200" dirty="0"/>
                    </a:p>
                  </a:txBody>
                  <a:tcPr/>
                </a:tc>
              </a:tr>
              <a:tr h="413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Certificado de Inscripción en Registro</a:t>
                      </a:r>
                      <a:r>
                        <a:rPr lang="es-ES_tradnl" sz="1200" baseline="0" dirty="0" smtClean="0"/>
                        <a:t> de Receptores de Fondos Públicos ((sólo para Instituciones Privadas sin Fines de Lucro)</a:t>
                      </a:r>
                      <a:endParaRPr lang="es-ES" sz="1200" dirty="0"/>
                    </a:p>
                  </a:txBody>
                  <a:tcPr/>
                </a:tc>
              </a:tr>
              <a:tr h="413553">
                <a:tc>
                  <a:txBody>
                    <a:bodyPr/>
                    <a:lstStyle/>
                    <a:p>
                      <a:r>
                        <a:rPr lang="es-ES_tradnl" sz="1200" dirty="0" smtClean="0"/>
                        <a:t>Decreto o Resolución de Nombramiento de la Autoridad</a:t>
                      </a:r>
                      <a:r>
                        <a:rPr lang="es-ES_tradnl" sz="1200" baseline="0" dirty="0" smtClean="0"/>
                        <a:t> representante en el caso de otras entidades públicas.</a:t>
                      </a:r>
                      <a:endParaRPr lang="es-ES" sz="1200" dirty="0"/>
                    </a:p>
                  </a:txBody>
                  <a:tcPr/>
                </a:tc>
              </a:tr>
              <a:tr h="413553">
                <a:tc>
                  <a:txBody>
                    <a:bodyPr/>
                    <a:lstStyle/>
                    <a:p>
                      <a:r>
                        <a:rPr lang="es-ES_tradnl" sz="1200" dirty="0" smtClean="0"/>
                        <a:t>Dos (2) cotizaciones por cada adquisición</a:t>
                      </a:r>
                      <a:r>
                        <a:rPr lang="es-ES_tradnl" sz="1200" baseline="0" dirty="0" smtClean="0"/>
                        <a:t> que sea incluida dentro del Ítem de INVERSIÓN. sólo para Instituciones Privadas sin Fines de Lucro</a:t>
                      </a:r>
                      <a:endParaRPr lang="es-ES" sz="1200" dirty="0"/>
                    </a:p>
                  </a:txBody>
                  <a:tcPr/>
                </a:tc>
              </a:tr>
              <a:tr h="413553">
                <a:tc>
                  <a:txBody>
                    <a:bodyPr/>
                    <a:lstStyle/>
                    <a:p>
                      <a:r>
                        <a:rPr lang="es-ES_tradnl" sz="1200" dirty="0" smtClean="0"/>
                        <a:t>Listado de proyectos</a:t>
                      </a:r>
                      <a:r>
                        <a:rPr lang="es-ES_tradnl" sz="1200" baseline="0" dirty="0" smtClean="0"/>
                        <a:t> ejecutados financiados por el FNDR u otras fuentes de financiamiento o alguna actividad realizada por la organización, acreditando con documento que respalde dicha ejecución.</a:t>
                      </a:r>
                      <a:endParaRPr lang="es-ES" sz="1200" dirty="0"/>
                    </a:p>
                  </a:txBody>
                  <a:tcPr/>
                </a:tc>
              </a:tr>
              <a:tr h="330842">
                <a:tc>
                  <a:txBody>
                    <a:bodyPr/>
                    <a:lstStyle/>
                    <a:p>
                      <a:endParaRPr lang="es-CL" dirty="0"/>
                    </a:p>
                  </a:txBody>
                  <a:tcPr/>
                </a:tc>
              </a:tr>
            </a:tbl>
          </a:graphicData>
        </a:graphic>
      </p:graphicFrame>
      <p:sp>
        <p:nvSpPr>
          <p:cNvPr id="8" name="Flecha derecha 7"/>
          <p:cNvSpPr/>
          <p:nvPr/>
        </p:nvSpPr>
        <p:spPr>
          <a:xfrm>
            <a:off x="467544" y="1196752"/>
            <a:ext cx="1698488"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t>Documentación Obligatorio</a:t>
            </a:r>
            <a:endParaRPr lang="es-ES" sz="1400" b="1" dirty="0"/>
          </a:p>
        </p:txBody>
      </p:sp>
      <p:graphicFrame>
        <p:nvGraphicFramePr>
          <p:cNvPr id="9" name="Tabla 8"/>
          <p:cNvGraphicFramePr>
            <a:graphicFrameLocks noGrp="1"/>
          </p:cNvGraphicFramePr>
          <p:nvPr>
            <p:extLst>
              <p:ext uri="{D42A27DB-BD31-4B8C-83A1-F6EECF244321}">
                <p14:modId xmlns:p14="http://schemas.microsoft.com/office/powerpoint/2010/main" val="68877096"/>
              </p:ext>
            </p:extLst>
          </p:nvPr>
        </p:nvGraphicFramePr>
        <p:xfrm>
          <a:off x="899592" y="4005064"/>
          <a:ext cx="4392488" cy="2108200"/>
        </p:xfrm>
        <a:graphic>
          <a:graphicData uri="http://schemas.openxmlformats.org/drawingml/2006/table">
            <a:tbl>
              <a:tblPr firstRow="1" bandRow="1">
                <a:tableStyleId>{5C22544A-7EE6-4342-B048-85BDC9FD1C3A}</a:tableStyleId>
              </a:tblPr>
              <a:tblGrid>
                <a:gridCol w="4392488"/>
              </a:tblGrid>
              <a:tr h="216024">
                <a:tc>
                  <a:txBody>
                    <a:bodyPr/>
                    <a:lstStyle/>
                    <a:p>
                      <a:r>
                        <a:rPr lang="es-ES_tradnl" sz="1200" b="0" kern="1200" dirty="0" smtClean="0">
                          <a:solidFill>
                            <a:schemeClr val="dk1"/>
                          </a:solidFill>
                          <a:latin typeface="+mn-lt"/>
                          <a:ea typeface="+mn-ea"/>
                          <a:cs typeface="+mn-cs"/>
                        </a:rPr>
                        <a:t>Formulario de Postulación (Anexo Nº1) (solo</a:t>
                      </a:r>
                      <a:r>
                        <a:rPr lang="es-ES_tradnl" sz="1200" b="0" kern="1200" baseline="0" dirty="0" smtClean="0">
                          <a:solidFill>
                            <a:schemeClr val="dk1"/>
                          </a:solidFill>
                          <a:latin typeface="+mn-lt"/>
                          <a:ea typeface="+mn-ea"/>
                          <a:cs typeface="+mn-cs"/>
                        </a:rPr>
                        <a:t> postulación en papel)</a:t>
                      </a:r>
                      <a:endParaRPr lang="es-ES" sz="1200" b="0" kern="1200" dirty="0">
                        <a:solidFill>
                          <a:schemeClr val="dk1"/>
                        </a:solidFill>
                        <a:latin typeface="+mn-lt"/>
                        <a:ea typeface="+mn-ea"/>
                        <a:cs typeface="+mn-cs"/>
                      </a:endParaRPr>
                    </a:p>
                  </a:txBody>
                  <a:tcPr>
                    <a:solidFill>
                      <a:schemeClr val="accent1">
                        <a:lumMod val="20000"/>
                        <a:lumOff val="80000"/>
                      </a:schemeClr>
                    </a:solidFill>
                  </a:tcPr>
                </a:tc>
              </a:tr>
              <a:tr h="180588">
                <a:tc>
                  <a:txBody>
                    <a:bodyPr/>
                    <a:lstStyle/>
                    <a:p>
                      <a:r>
                        <a:rPr lang="es-ES_tradnl" sz="1200" kern="1200" dirty="0" smtClean="0">
                          <a:solidFill>
                            <a:schemeClr val="dk1"/>
                          </a:solidFill>
                          <a:latin typeface="+mn-lt"/>
                          <a:ea typeface="+mn-ea"/>
                          <a:cs typeface="+mn-cs"/>
                        </a:rPr>
                        <a:t>Carta Compromiso de Ejecución de la iniciativa (Anexo Nº2)</a:t>
                      </a:r>
                      <a:endParaRPr lang="es-ES" sz="1200" kern="1200" dirty="0">
                        <a:solidFill>
                          <a:schemeClr val="dk1"/>
                        </a:solidFill>
                        <a:latin typeface="+mn-lt"/>
                        <a:ea typeface="+mn-ea"/>
                        <a:cs typeface="+mn-cs"/>
                      </a:endParaRPr>
                    </a:p>
                  </a:txBody>
                  <a:tcPr/>
                </a:tc>
              </a:tr>
              <a:tr h="217160">
                <a:tc>
                  <a:txBody>
                    <a:bodyPr/>
                    <a:lstStyle/>
                    <a:p>
                      <a:r>
                        <a:rPr lang="es-ES_tradnl" sz="1200" kern="1200" dirty="0" smtClean="0">
                          <a:solidFill>
                            <a:schemeClr val="dk1"/>
                          </a:solidFill>
                          <a:latin typeface="+mn-lt"/>
                          <a:ea typeface="+mn-ea"/>
                          <a:cs typeface="+mn-cs"/>
                        </a:rPr>
                        <a:t>Carta de compromiso</a:t>
                      </a:r>
                      <a:r>
                        <a:rPr lang="es-ES_tradnl" sz="1200" kern="1200" baseline="0" dirty="0" smtClean="0">
                          <a:solidFill>
                            <a:schemeClr val="dk1"/>
                          </a:solidFill>
                          <a:latin typeface="+mn-lt"/>
                          <a:ea typeface="+mn-ea"/>
                          <a:cs typeface="+mn-cs"/>
                        </a:rPr>
                        <a:t> de Aportes Propios, cuando corresponda (Anexo Nº3)</a:t>
                      </a:r>
                      <a:endParaRPr lang="es-ES" sz="1200" kern="1200" dirty="0">
                        <a:solidFill>
                          <a:schemeClr val="dk1"/>
                        </a:solidFill>
                        <a:latin typeface="+mn-lt"/>
                        <a:ea typeface="+mn-ea"/>
                        <a:cs typeface="+mn-cs"/>
                      </a:endParaRPr>
                    </a:p>
                  </a:txBody>
                  <a:tcPr/>
                </a:tc>
              </a:tr>
              <a:tr h="253732">
                <a:tc>
                  <a:txBody>
                    <a:bodyPr/>
                    <a:lstStyle/>
                    <a:p>
                      <a:r>
                        <a:rPr lang="es-ES_tradnl" sz="1200" kern="1200" dirty="0" smtClean="0">
                          <a:solidFill>
                            <a:schemeClr val="dk1"/>
                          </a:solidFill>
                          <a:latin typeface="+mn-lt"/>
                          <a:ea typeface="+mn-ea"/>
                          <a:cs typeface="+mn-cs"/>
                        </a:rPr>
                        <a:t>Carta compromiso</a:t>
                      </a:r>
                      <a:r>
                        <a:rPr lang="es-ES_tradnl" sz="1200" kern="1200" baseline="0" dirty="0" smtClean="0">
                          <a:solidFill>
                            <a:schemeClr val="dk1"/>
                          </a:solidFill>
                          <a:latin typeface="+mn-lt"/>
                          <a:ea typeface="+mn-ea"/>
                          <a:cs typeface="+mn-cs"/>
                        </a:rPr>
                        <a:t> de Aporte de Terceros (Anexo Nº4)</a:t>
                      </a:r>
                      <a:endParaRPr lang="es-ES" sz="1200" kern="1200" dirty="0">
                        <a:solidFill>
                          <a:schemeClr val="dk1"/>
                        </a:solidFill>
                        <a:latin typeface="+mn-lt"/>
                        <a:ea typeface="+mn-ea"/>
                        <a:cs typeface="+mn-cs"/>
                      </a:endParaRPr>
                    </a:p>
                  </a:txBody>
                  <a:tcPr/>
                </a:tc>
              </a:tr>
              <a:tr h="216024">
                <a:tc>
                  <a:txBody>
                    <a:bodyPr/>
                    <a:lstStyle/>
                    <a:p>
                      <a:r>
                        <a:rPr lang="es-ES_tradnl" sz="1200" kern="1200" dirty="0" smtClean="0">
                          <a:solidFill>
                            <a:schemeClr val="dk1"/>
                          </a:solidFill>
                          <a:latin typeface="+mn-lt"/>
                          <a:ea typeface="+mn-ea"/>
                          <a:cs typeface="+mn-cs"/>
                        </a:rPr>
                        <a:t>Declaración de</a:t>
                      </a:r>
                      <a:r>
                        <a:rPr lang="es-ES_tradnl" sz="1200" kern="1200" baseline="0" dirty="0" smtClean="0">
                          <a:solidFill>
                            <a:schemeClr val="dk1"/>
                          </a:solidFill>
                          <a:latin typeface="+mn-lt"/>
                          <a:ea typeface="+mn-ea"/>
                          <a:cs typeface="+mn-cs"/>
                        </a:rPr>
                        <a:t> “Aceptación de las condiciones del Concurso” (Anexo Nº5) </a:t>
                      </a:r>
                      <a:endParaRPr lang="es-ES" sz="1200" kern="1200" dirty="0">
                        <a:solidFill>
                          <a:schemeClr val="dk1"/>
                        </a:solidFill>
                        <a:latin typeface="+mn-lt"/>
                        <a:ea typeface="+mn-ea"/>
                        <a:cs typeface="+mn-cs"/>
                      </a:endParaRPr>
                    </a:p>
                  </a:txBody>
                  <a:tcPr/>
                </a:tc>
              </a:tr>
              <a:tr h="370840">
                <a:tc>
                  <a:txBody>
                    <a:bodyPr/>
                    <a:lstStyle/>
                    <a:p>
                      <a:r>
                        <a:rPr lang="es-ES_tradnl" sz="1200" kern="1200" dirty="0" smtClean="0">
                          <a:solidFill>
                            <a:schemeClr val="dk1"/>
                          </a:solidFill>
                          <a:latin typeface="+mn-lt"/>
                          <a:ea typeface="+mn-ea"/>
                          <a:cs typeface="+mn-cs"/>
                        </a:rPr>
                        <a:t>Declaración Jurada Simple de Exclusividad (Anexo Nº6)</a:t>
                      </a:r>
                      <a:endParaRPr lang="es-ES" sz="1200" kern="1200" dirty="0">
                        <a:solidFill>
                          <a:schemeClr val="dk1"/>
                        </a:solidFill>
                        <a:latin typeface="+mn-lt"/>
                        <a:ea typeface="+mn-ea"/>
                        <a:cs typeface="+mn-cs"/>
                      </a:endParaRPr>
                    </a:p>
                  </a:txBody>
                  <a:tcPr/>
                </a:tc>
              </a:tr>
            </a:tbl>
          </a:graphicData>
        </a:graphic>
      </p:graphicFrame>
      <p:sp>
        <p:nvSpPr>
          <p:cNvPr id="10" name="Flecha izquierda 9"/>
          <p:cNvSpPr/>
          <p:nvPr/>
        </p:nvSpPr>
        <p:spPr>
          <a:xfrm>
            <a:off x="5868144" y="4653136"/>
            <a:ext cx="1626480"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t>Anexos Obligatorios</a:t>
            </a:r>
            <a:endParaRPr lang="es-ES" sz="1400" b="1" dirty="0"/>
          </a:p>
        </p:txBody>
      </p:sp>
    </p:spTree>
    <p:extLst>
      <p:ext uri="{BB962C8B-B14F-4D97-AF65-F5344CB8AC3E}">
        <p14:creationId xmlns:p14="http://schemas.microsoft.com/office/powerpoint/2010/main" val="3673002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593304"/>
            <a:ext cx="7850832" cy="5283968"/>
          </a:xfrm>
        </p:spPr>
        <p:txBody>
          <a:bodyPr>
            <a:normAutofit fontScale="85000" lnSpcReduction="20000"/>
          </a:bodyPr>
          <a:lstStyle/>
          <a:p>
            <a:pPr marL="0" indent="0">
              <a:buNone/>
            </a:pPr>
            <a:endParaRPr lang="es-ES" dirty="0"/>
          </a:p>
          <a:p>
            <a:pPr marL="0" lvl="0" indent="0">
              <a:buNone/>
            </a:pPr>
            <a:r>
              <a:rPr lang="es-C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Consultas</a:t>
            </a:r>
            <a:endParaRPr lang="es-CL" sz="2000" dirty="0" smtClean="0">
              <a:solidFill>
                <a:schemeClr val="tx1"/>
              </a:solidFill>
            </a:endParaRPr>
          </a:p>
          <a:p>
            <a:pPr algn="just"/>
            <a:endParaRPr lang="es-CL" sz="2000" dirty="0" smtClean="0"/>
          </a:p>
          <a:p>
            <a:pPr algn="just"/>
            <a:r>
              <a:rPr lang="es-CL" sz="2000" dirty="0" smtClean="0"/>
              <a:t>Las consultas </a:t>
            </a:r>
            <a:r>
              <a:rPr lang="es-CL" sz="2000" dirty="0"/>
              <a:t>deben ser enviadas </a:t>
            </a:r>
            <a:r>
              <a:rPr lang="es-CL" sz="2000" dirty="0" smtClean="0"/>
              <a:t>a los  siguientes correos electrónicos, según corresponda:</a:t>
            </a:r>
            <a:endParaRPr lang="es-ES" sz="2000" dirty="0"/>
          </a:p>
          <a:p>
            <a:pPr marL="0" indent="0" algn="ctr">
              <a:buNone/>
            </a:pPr>
            <a:r>
              <a:rPr lang="es-CL" sz="2000" dirty="0">
                <a:latin typeface="Verdana" panose="020B0604030504040204" pitchFamily="34" charset="0"/>
                <a:ea typeface="Verdana" panose="020B0604030504040204" pitchFamily="34" charset="0"/>
                <a:cs typeface="Verdana" panose="020B0604030504040204" pitchFamily="34" charset="0"/>
              </a:rPr>
              <a:t> </a:t>
            </a:r>
            <a:r>
              <a:rPr lang="es-CL" sz="2000" dirty="0" smtClean="0">
                <a:latin typeface="Verdana" panose="020B0604030504040204" pitchFamily="34" charset="0"/>
                <a:ea typeface="Verdana" panose="020B0604030504040204" pitchFamily="34" charset="0"/>
                <a:cs typeface="Verdana" panose="020B0604030504040204" pitchFamily="34" charset="0"/>
              </a:rPr>
              <a:t>       </a:t>
            </a:r>
            <a:r>
              <a:rPr lang="es-ES" sz="2000" dirty="0">
                <a:latin typeface="Verdana" panose="020B0604030504040204" pitchFamily="34" charset="0"/>
                <a:ea typeface="Verdana" panose="020B0604030504040204" pitchFamily="34" charset="0"/>
                <a:cs typeface="Verdana" panose="020B0604030504040204" pitchFamily="34" charset="0"/>
              </a:rPr>
              <a:t/>
            </a:r>
            <a:br>
              <a:rPr lang="es-ES" sz="2000" dirty="0">
                <a:latin typeface="Verdana" panose="020B0604030504040204" pitchFamily="34" charset="0"/>
                <a:ea typeface="Verdana" panose="020B0604030504040204" pitchFamily="34" charset="0"/>
                <a:cs typeface="Verdana" panose="020B0604030504040204" pitchFamily="34" charset="0"/>
              </a:rPr>
            </a:br>
            <a:r>
              <a:rPr lang="es-ES_tradnl" sz="2800" dirty="0" smtClean="0">
                <a:hlinkClick r:id="rId2"/>
              </a:rPr>
              <a:t>cultura2016@goremagallanes.cl</a:t>
            </a:r>
            <a:endParaRPr lang="es-ES_tradnl" sz="2800" dirty="0" smtClean="0"/>
          </a:p>
          <a:p>
            <a:pPr marL="0" indent="0" algn="ctr">
              <a:buNone/>
            </a:pPr>
            <a:r>
              <a:rPr lang="es-ES_tradnl" sz="2800" dirty="0" smtClean="0">
                <a:hlinkClick r:id="rId3"/>
              </a:rPr>
              <a:t>social2016@goremagallanes.cl</a:t>
            </a:r>
            <a:endParaRPr lang="es-ES_tradnl" sz="2800" dirty="0" smtClean="0"/>
          </a:p>
          <a:p>
            <a:pPr marL="0" indent="0" algn="ctr">
              <a:buNone/>
            </a:pPr>
            <a:r>
              <a:rPr lang="es-ES_tradnl" sz="2800" dirty="0" smtClean="0">
                <a:hlinkClick r:id="rId4"/>
              </a:rPr>
              <a:t>deporte2016@goremagallanes.cl</a:t>
            </a:r>
            <a:endParaRPr lang="es-ES_tradnl" sz="2800" dirty="0" smtClean="0"/>
          </a:p>
          <a:p>
            <a:pPr marL="0" indent="0" algn="ctr">
              <a:buNone/>
            </a:pPr>
            <a:endParaRPr lang="es-ES_tradnl" dirty="0" smtClean="0"/>
          </a:p>
          <a:p>
            <a:pPr algn="just">
              <a:buFont typeface="Wingdings" panose="05000000000000000000" pitchFamily="2" charset="2"/>
              <a:buChar char="Ø"/>
            </a:pPr>
            <a:r>
              <a:rPr lang="es-ES_tradnl" dirty="0"/>
              <a:t>Indicando nombre y teléfono del solicitante</a:t>
            </a:r>
          </a:p>
          <a:p>
            <a:pPr algn="just">
              <a:buFont typeface="Wingdings" panose="05000000000000000000" pitchFamily="2" charset="2"/>
              <a:buChar char="Ø"/>
            </a:pPr>
            <a:r>
              <a:rPr lang="es-ES_tradnl" dirty="0"/>
              <a:t>Hasta 4 días antes de la fecha de cierre del </a:t>
            </a:r>
            <a:r>
              <a:rPr lang="es-ES_tradnl" dirty="0" smtClean="0"/>
              <a:t>concurso</a:t>
            </a:r>
          </a:p>
          <a:p>
            <a:pPr algn="just" defTabSz="457200">
              <a:lnSpc>
                <a:spcPct val="100000"/>
              </a:lnSpc>
              <a:spcBef>
                <a:spcPct val="20000"/>
              </a:spcBef>
              <a:spcAft>
                <a:spcPts val="600"/>
              </a:spcAft>
              <a:buClr>
                <a:prstClr val="white"/>
              </a:buClr>
              <a:buSzPct val="80000"/>
            </a:pPr>
            <a:endParaRPr lang="es-ES_tradnl" dirty="0"/>
          </a:p>
          <a:p>
            <a:pPr algn="just" defTabSz="457200">
              <a:lnSpc>
                <a:spcPct val="100000"/>
              </a:lnSpc>
              <a:spcBef>
                <a:spcPct val="20000"/>
              </a:spcBef>
              <a:spcAft>
                <a:spcPts val="600"/>
              </a:spcAft>
              <a:buClr>
                <a:prstClr val="white"/>
              </a:buClr>
              <a:buSzPct val="80000"/>
            </a:pPr>
            <a:r>
              <a:rPr lang="es-ES_tradnl" dirty="0" smtClean="0"/>
              <a:t>Respuestas </a:t>
            </a:r>
            <a:r>
              <a:rPr lang="es-ES_tradnl" dirty="0"/>
              <a:t>y aclaraciones serán publicadas en la página web </a:t>
            </a:r>
            <a:r>
              <a:rPr lang="es-ES_tradnl" dirty="0">
                <a:hlinkClick r:id="rId5"/>
              </a:rPr>
              <a:t>www.goremagallanes.cl</a:t>
            </a:r>
            <a:r>
              <a:rPr lang="es-ES_tradnl" dirty="0"/>
              <a:t>, link División de Desarrollo Regional. </a:t>
            </a:r>
          </a:p>
          <a:p>
            <a:pPr algn="just"/>
            <a:endParaRPr lang="es-ES_tradnl" dirty="0"/>
          </a:p>
          <a:p>
            <a:pPr marL="0" indent="0">
              <a:buNone/>
            </a:pPr>
            <a:endParaRPr lang="es-ES_tradnl" dirty="0"/>
          </a:p>
          <a:p>
            <a:pPr marL="0" indent="0">
              <a:buNone/>
            </a:pPr>
            <a:endParaRPr lang="es-ES" sz="2000" b="1" dirty="0">
              <a:latin typeface="Arial Narrow" panose="020B0606020202030204" pitchFamily="34" charset="0"/>
            </a:endParaRPr>
          </a:p>
          <a:p>
            <a:pPr marL="0" indent="0">
              <a:buNone/>
            </a:pPr>
            <a:endParaRPr lang="es-ES" sz="2000" dirty="0" smtClean="0">
              <a:latin typeface="Verdana" panose="020B0604030504040204" pitchFamily="34" charset="0"/>
              <a:ea typeface="Verdana" panose="020B0604030504040204" pitchFamily="34" charset="0"/>
              <a:cs typeface="Verdana" panose="020B0604030504040204" pitchFamily="34" charset="0"/>
            </a:endParaRPr>
          </a:p>
          <a:p>
            <a:endParaRPr lang="es-ES_tradnl" dirty="0" smtClean="0"/>
          </a:p>
          <a:p>
            <a:endParaRPr lang="es-ES" dirty="0"/>
          </a:p>
        </p:txBody>
      </p:sp>
      <p:pic>
        <p:nvPicPr>
          <p:cNvPr id="4" name="Imagen 3"/>
          <p:cNvPicPr/>
          <p:nvPr/>
        </p:nvPicPr>
        <p:blipFill>
          <a:blip r:embed="rId6">
            <a:extLst>
              <a:ext uri="{28A0092B-C50C-407E-A947-70E740481C1C}">
                <a14:useLocalDpi xmlns:a14="http://schemas.microsoft.com/office/drawing/2010/main" val="0"/>
              </a:ext>
            </a:extLst>
          </a:blip>
          <a:stretch>
            <a:fillRect/>
          </a:stretch>
        </p:blipFill>
        <p:spPr>
          <a:xfrm>
            <a:off x="6948264" y="260648"/>
            <a:ext cx="1381125" cy="1447800"/>
          </a:xfrm>
          <a:prstGeom prst="rect">
            <a:avLst/>
          </a:prstGeom>
        </p:spPr>
      </p:pic>
    </p:spTree>
    <p:extLst>
      <p:ext uri="{BB962C8B-B14F-4D97-AF65-F5344CB8AC3E}">
        <p14:creationId xmlns:p14="http://schemas.microsoft.com/office/powerpoint/2010/main" val="2127387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476672"/>
            <a:ext cx="7850833" cy="5544616"/>
          </a:xfrm>
        </p:spPr>
        <p:txBody>
          <a:bodyPr>
            <a:normAutofit lnSpcReduction="10000"/>
          </a:bodyPr>
          <a:lstStyle/>
          <a:p>
            <a:pPr marL="0" lvl="0" indent="0">
              <a:buNone/>
            </a:pPr>
            <a:endParaRPr lang="es-CL" b="1" dirty="0">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es-CL" sz="2800" b="1" dirty="0" smtClean="0">
                <a:latin typeface="Verdana" panose="020B0604030504040204" pitchFamily="34" charset="0"/>
                <a:ea typeface="Verdana" panose="020B0604030504040204" pitchFamily="34" charset="0"/>
                <a:cs typeface="Verdana" panose="020B0604030504040204" pitchFamily="34" charset="0"/>
              </a:rPr>
              <a:t> </a:t>
            </a:r>
            <a:r>
              <a:rPr lang="es-CL" sz="3200" b="1" dirty="0">
                <a:solidFill>
                  <a:schemeClr val="tx1"/>
                </a:solidFill>
                <a:latin typeface="Verdana" panose="020B0604030504040204" pitchFamily="34" charset="0"/>
                <a:ea typeface="Verdana" panose="020B0604030504040204" pitchFamily="34" charset="0"/>
                <a:cs typeface="Verdana" panose="020B0604030504040204" pitchFamily="34" charset="0"/>
              </a:rPr>
              <a:t>¿Quiénes pueden postular? </a:t>
            </a:r>
            <a:endParaRPr lang="es-ES" sz="3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000" dirty="0" smtClean="0">
                <a:latin typeface="Verdana" panose="020B0604030504040204" pitchFamily="34" charset="0"/>
                <a:ea typeface="Verdana" panose="020B0604030504040204" pitchFamily="34" charset="0"/>
                <a:cs typeface="Verdana" panose="020B0604030504040204" pitchFamily="34" charset="0"/>
              </a:rPr>
              <a:t> </a:t>
            </a:r>
          </a:p>
          <a:p>
            <a:pPr marL="0" indent="0" algn="just">
              <a:buNone/>
            </a:pPr>
            <a:endParaRPr lang="es-CL"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es-ES_tradnl" sz="2400" dirty="0" smtClean="0">
                <a:latin typeface="Verdana" panose="020B0604030504040204" pitchFamily="34" charset="0"/>
                <a:ea typeface="Verdana" panose="020B0604030504040204" pitchFamily="34" charset="0"/>
                <a:cs typeface="Verdana" panose="020B0604030504040204" pitchFamily="34" charset="0"/>
              </a:rPr>
              <a:t>Municipalidades</a:t>
            </a:r>
          </a:p>
          <a:p>
            <a:pPr algn="just">
              <a:buFont typeface="Wingdings" panose="05000000000000000000" pitchFamily="2" charset="2"/>
              <a:buChar char="v"/>
            </a:pPr>
            <a:endParaRPr lang="es-ES_tradnl" sz="24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es-ES_tradnl" sz="2400" dirty="0" smtClean="0">
                <a:latin typeface="Verdana" panose="020B0604030504040204" pitchFamily="34" charset="0"/>
                <a:ea typeface="Verdana" panose="020B0604030504040204" pitchFamily="34" charset="0"/>
                <a:cs typeface="Verdana" panose="020B0604030504040204" pitchFamily="34" charset="0"/>
              </a:rPr>
              <a:t>Otras entidades públicas</a:t>
            </a:r>
          </a:p>
          <a:p>
            <a:pPr algn="just">
              <a:buFont typeface="Wingdings" panose="05000000000000000000" pitchFamily="2" charset="2"/>
              <a:buChar char="v"/>
            </a:pPr>
            <a:endParaRPr lang="es-ES_tradnl" sz="24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es-ES_tradnl" sz="2400" dirty="0" smtClean="0">
                <a:latin typeface="Verdana" panose="020B0604030504040204" pitchFamily="34" charset="0"/>
                <a:ea typeface="Verdana" panose="020B0604030504040204" pitchFamily="34" charset="0"/>
                <a:cs typeface="Verdana" panose="020B0604030504040204" pitchFamily="34" charset="0"/>
              </a:rPr>
              <a:t>Instituciones privadas sin fines de lucro</a:t>
            </a:r>
            <a:endParaRPr lang="es-ES"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lphaLcParenR"/>
            </a:pP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s-C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IMPORTANTE</a:t>
            </a:r>
            <a:r>
              <a:rPr lang="es-C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CL" dirty="0">
                <a:latin typeface="Verdana" panose="020B0604030504040204" pitchFamily="34" charset="0"/>
                <a:ea typeface="Verdana" panose="020B0604030504040204" pitchFamily="34" charset="0"/>
                <a:cs typeface="Verdana" panose="020B0604030504040204" pitchFamily="34" charset="0"/>
              </a:rPr>
              <a:t>L</a:t>
            </a:r>
            <a:r>
              <a:rPr lang="es-CL" sz="2000" dirty="0" smtClean="0">
                <a:latin typeface="Verdana" panose="020B0604030504040204" pitchFamily="34" charset="0"/>
                <a:ea typeface="Verdana" panose="020B0604030504040204" pitchFamily="34" charset="0"/>
                <a:cs typeface="Verdana" panose="020B0604030504040204" pitchFamily="34" charset="0"/>
              </a:rPr>
              <a:t>as </a:t>
            </a:r>
            <a:r>
              <a:rPr lang="es-CL" sz="2000" dirty="0">
                <a:latin typeface="Verdana" panose="020B0604030504040204" pitchFamily="34" charset="0"/>
                <a:ea typeface="Verdana" panose="020B0604030504040204" pitchFamily="34" charset="0"/>
                <a:cs typeface="Verdana" panose="020B0604030504040204" pitchFamily="34" charset="0"/>
              </a:rPr>
              <a:t>instituciones deben tener domicilio en la región de Magallanes y Antártica Chilena.</a:t>
            </a:r>
            <a:endParaRPr lang="es-ES" sz="2000" dirty="0">
              <a:latin typeface="Verdana" panose="020B0604030504040204" pitchFamily="34" charset="0"/>
              <a:ea typeface="Verdana" panose="020B0604030504040204" pitchFamily="34" charset="0"/>
              <a:cs typeface="Verdana" panose="020B0604030504040204" pitchFamily="34" charset="0"/>
            </a:endParaRPr>
          </a:p>
          <a:p>
            <a:endParaRPr lang="es-ES"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7022233" y="1844824"/>
            <a:ext cx="1512168" cy="1368152"/>
          </a:xfrm>
          <a:prstGeom prst="rect">
            <a:avLst/>
          </a:prstGeom>
        </p:spPr>
      </p:pic>
    </p:spTree>
    <p:extLst>
      <p:ext uri="{BB962C8B-B14F-4D97-AF65-F5344CB8AC3E}">
        <p14:creationId xmlns:p14="http://schemas.microsoft.com/office/powerpoint/2010/main" val="1890359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67544" y="548680"/>
            <a:ext cx="8069485" cy="576064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s-CL" sz="1600" b="1" smtClean="0">
                <a:latin typeface="Verdana" panose="020B0604030504040204" pitchFamily="34" charset="0"/>
                <a:ea typeface="Verdana" panose="020B0604030504040204" pitchFamily="34" charset="0"/>
                <a:cs typeface="Verdana" panose="020B0604030504040204" pitchFamily="34" charset="0"/>
              </a:rPr>
              <a:t>  </a:t>
            </a:r>
            <a:r>
              <a:rPr lang="es-CL" sz="2800" b="1" smtClean="0">
                <a:solidFill>
                  <a:schemeClr val="tx1"/>
                </a:solidFill>
                <a:latin typeface="Verdana" panose="020B0604030504040204" pitchFamily="34" charset="0"/>
                <a:ea typeface="Verdana" panose="020B0604030504040204" pitchFamily="34" charset="0"/>
                <a:cs typeface="Verdana" panose="020B0604030504040204" pitchFamily="34" charset="0"/>
              </a:rPr>
              <a:t>ETAPA DE EVALUACION</a:t>
            </a:r>
          </a:p>
          <a:p>
            <a:pPr marL="0" indent="0">
              <a:buFont typeface="Calibri" panose="020F0502020204030204" pitchFamily="34" charset="0"/>
              <a:buNone/>
            </a:pPr>
            <a:r>
              <a:rPr lang="es-CL" sz="2800" b="1" smtClean="0">
                <a:solidFill>
                  <a:schemeClr val="tx1"/>
                </a:solidFill>
                <a:latin typeface="Verdana" panose="020B0604030504040204" pitchFamily="34" charset="0"/>
                <a:ea typeface="Verdana" panose="020B0604030504040204" pitchFamily="34" charset="0"/>
                <a:cs typeface="Verdana" panose="020B0604030504040204" pitchFamily="34" charset="0"/>
              </a:rPr>
              <a:t>Criterios:</a:t>
            </a:r>
          </a:p>
          <a:p>
            <a:pPr marL="0" indent="0">
              <a:buFont typeface="Calibri" panose="020F0502020204030204" pitchFamily="34" charset="0"/>
              <a:buNone/>
            </a:pPr>
            <a:endParaRPr lang="es-CL" sz="2800" b="1" smtClean="0">
              <a:latin typeface="Verdana" panose="020B0604030504040204" pitchFamily="34" charset="0"/>
              <a:ea typeface="Verdana" panose="020B0604030504040204" pitchFamily="34" charset="0"/>
              <a:cs typeface="Verdana" panose="020B0604030504040204" pitchFamily="34" charset="0"/>
            </a:endParaRPr>
          </a:p>
          <a:p>
            <a:pPr marL="41910" indent="0" algn="just">
              <a:lnSpc>
                <a:spcPct val="107000"/>
              </a:lnSpc>
              <a:spcBef>
                <a:spcPts val="0"/>
              </a:spcBef>
              <a:spcAft>
                <a:spcPts val="800"/>
              </a:spcAft>
              <a:buClrTx/>
              <a:buSzTx/>
              <a:buFont typeface="Calibri" panose="020F0502020204030204" pitchFamily="34" charset="0"/>
              <a:buNone/>
            </a:pPr>
            <a:endParaRPr lang="es-CL" sz="180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Font typeface="Calibri" panose="020F0502020204030204" pitchFamily="34" charset="0"/>
              <a:buNone/>
            </a:pPr>
            <a:endParaRPr lang="es-CL" sz="1600" b="1" smtClean="0">
              <a:latin typeface="Verdana" panose="020B0604030504040204" pitchFamily="34" charset="0"/>
              <a:ea typeface="Verdana" panose="020B0604030504040204" pitchFamily="34" charset="0"/>
              <a:cs typeface="Verdana" panose="020B0604030504040204" pitchFamily="34" charset="0"/>
            </a:endParaRPr>
          </a:p>
          <a:p>
            <a:pPr marL="358775" indent="0">
              <a:buFont typeface="Arial" panose="020B0604020202020204" pitchFamily="34" charset="0"/>
              <a:buNone/>
            </a:pPr>
            <a:endParaRPr lang="es-ES" sz="1600" smtClean="0"/>
          </a:p>
          <a:p>
            <a:pPr marL="0" indent="0" algn="just">
              <a:buFont typeface="Calibri" panose="020F0502020204030204" pitchFamily="34" charset="0"/>
              <a:buNone/>
            </a:pPr>
            <a:endParaRPr lang="es-CL" sz="1600" smtClean="0">
              <a:latin typeface="Calibri" panose="020F0502020204030204" pitchFamily="34" charset="0"/>
            </a:endParaRPr>
          </a:p>
          <a:p>
            <a:pPr marL="0" indent="0" algn="just">
              <a:buFont typeface="Calibri" panose="020F0502020204030204" pitchFamily="34" charset="0"/>
              <a:buNone/>
            </a:pPr>
            <a:endParaRPr lang="es-CL" sz="1600" smtClean="0">
              <a:latin typeface="Calibri" panose="020F0502020204030204" pitchFamily="34" charset="0"/>
            </a:endParaRPr>
          </a:p>
          <a:p>
            <a:endParaRPr lang="es-CL" sz="1600" dirty="0"/>
          </a:p>
        </p:txBody>
      </p:sp>
      <p:graphicFrame>
        <p:nvGraphicFramePr>
          <p:cNvPr id="3" name="Tabla 2"/>
          <p:cNvGraphicFramePr>
            <a:graphicFrameLocks noGrp="1"/>
          </p:cNvGraphicFramePr>
          <p:nvPr>
            <p:extLst>
              <p:ext uri="{D42A27DB-BD31-4B8C-83A1-F6EECF244321}">
                <p14:modId xmlns:p14="http://schemas.microsoft.com/office/powerpoint/2010/main" val="1378483127"/>
              </p:ext>
            </p:extLst>
          </p:nvPr>
        </p:nvGraphicFramePr>
        <p:xfrm>
          <a:off x="2411760" y="1412776"/>
          <a:ext cx="5040560" cy="3888432"/>
        </p:xfrm>
        <a:graphic>
          <a:graphicData uri="http://schemas.openxmlformats.org/drawingml/2006/table">
            <a:tbl>
              <a:tblPr firstRow="1" bandRow="1">
                <a:tableStyleId>{5C22544A-7EE6-4342-B048-85BDC9FD1C3A}</a:tableStyleId>
              </a:tblPr>
              <a:tblGrid>
                <a:gridCol w="3632168"/>
                <a:gridCol w="1408392"/>
              </a:tblGrid>
              <a:tr h="457073">
                <a:tc gridSpan="2">
                  <a:txBody>
                    <a:bodyPr/>
                    <a:lstStyle/>
                    <a:p>
                      <a:pPr algn="ctr"/>
                      <a:r>
                        <a:rPr lang="es-ES_tradnl" sz="1800" dirty="0" smtClean="0"/>
                        <a:t>POSTULACIÓN MODO</a:t>
                      </a:r>
                      <a:r>
                        <a:rPr lang="es-ES_tradnl" sz="1800" baseline="0" dirty="0" smtClean="0"/>
                        <a:t> PAPEL Y EN LÍNEA</a:t>
                      </a:r>
                      <a:endParaRPr lang="es-ES" sz="1800" dirty="0"/>
                    </a:p>
                  </a:txBody>
                  <a:tcPr/>
                </a:tc>
                <a:tc hMerge="1">
                  <a:txBody>
                    <a:bodyPr/>
                    <a:lstStyle/>
                    <a:p>
                      <a:endParaRPr lang="es-ES" dirty="0"/>
                    </a:p>
                  </a:txBody>
                  <a:tcPr/>
                </a:tc>
              </a:tr>
              <a:tr h="457073">
                <a:tc>
                  <a:txBody>
                    <a:bodyPr/>
                    <a:lstStyle/>
                    <a:p>
                      <a:pPr algn="ctr"/>
                      <a:r>
                        <a:rPr lang="es-ES_tradnl" sz="1600" b="1" dirty="0" smtClean="0"/>
                        <a:t>Criterio</a:t>
                      </a:r>
                      <a:r>
                        <a:rPr lang="es-ES_tradnl" sz="1600" b="1" baseline="0" dirty="0" smtClean="0"/>
                        <a:t> </a:t>
                      </a:r>
                      <a:endParaRPr lang="es-ES" sz="16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600" b="1" dirty="0" smtClean="0"/>
                        <a:t>Puntos </a:t>
                      </a:r>
                      <a:endParaRPr lang="es-ES" sz="1600" b="1" dirty="0" smtClean="0"/>
                    </a:p>
                  </a:txBody>
                  <a:tcPr/>
                </a:tc>
              </a:tr>
              <a:tr h="375450">
                <a:tc>
                  <a:txBody>
                    <a:bodyPr/>
                    <a:lstStyle/>
                    <a:p>
                      <a:r>
                        <a:rPr lang="es-ES_tradnl" sz="1600" dirty="0" smtClean="0"/>
                        <a:t>Experiencia de la Organización</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15</a:t>
                      </a:r>
                      <a:endParaRPr lang="es-ES" sz="1800" kern="150" dirty="0">
                        <a:effectLst/>
                        <a:latin typeface="Liberation Serif"/>
                        <a:ea typeface="Droid Sans Fallback"/>
                        <a:cs typeface="FreeSans"/>
                      </a:endParaRPr>
                    </a:p>
                  </a:txBody>
                  <a:tcPr marL="71755" marR="68580" marT="0" marB="0"/>
                </a:tc>
              </a:tr>
              <a:tr h="375284">
                <a:tc>
                  <a:txBody>
                    <a:bodyPr/>
                    <a:lstStyle/>
                    <a:p>
                      <a:r>
                        <a:rPr lang="es-ES_tradnl" sz="1600" dirty="0" smtClean="0"/>
                        <a:t>Alcance de</a:t>
                      </a:r>
                      <a:r>
                        <a:rPr lang="es-ES_tradnl" sz="1600" baseline="0" dirty="0" smtClean="0"/>
                        <a:t> la Iniciativa</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25</a:t>
                      </a:r>
                      <a:endParaRPr lang="es-ES" sz="1800" kern="150" dirty="0">
                        <a:effectLst/>
                        <a:latin typeface="Liberation Serif"/>
                        <a:ea typeface="Droid Sans Fallback"/>
                        <a:cs typeface="FreeSans"/>
                      </a:endParaRPr>
                    </a:p>
                  </a:txBody>
                  <a:tcPr marL="71755" marR="68580" marT="0" marB="0"/>
                </a:tc>
              </a:tr>
              <a:tr h="375284">
                <a:tc>
                  <a:txBody>
                    <a:bodyPr/>
                    <a:lstStyle/>
                    <a:p>
                      <a:r>
                        <a:rPr lang="es-ES_tradnl" sz="1600" dirty="0" smtClean="0"/>
                        <a:t>Coherencia </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30</a:t>
                      </a:r>
                      <a:endParaRPr lang="es-ES" sz="1800" kern="150" dirty="0">
                        <a:effectLst/>
                        <a:latin typeface="Liberation Serif"/>
                        <a:ea typeface="Droid Sans Fallback"/>
                        <a:cs typeface="FreeSans"/>
                      </a:endParaRPr>
                    </a:p>
                  </a:txBody>
                  <a:tcPr marL="71755" marR="68580" marT="0" marB="0"/>
                </a:tc>
              </a:tr>
              <a:tr h="483598">
                <a:tc>
                  <a:txBody>
                    <a:bodyPr/>
                    <a:lstStyle/>
                    <a:p>
                      <a:r>
                        <a:rPr lang="es-ES_tradnl" sz="1600" dirty="0" smtClean="0"/>
                        <a:t>Financiamiento Complementario</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15</a:t>
                      </a:r>
                      <a:endParaRPr lang="es-ES" sz="1800" kern="150" dirty="0">
                        <a:effectLst/>
                        <a:latin typeface="Liberation Serif"/>
                        <a:ea typeface="Droid Sans Fallback"/>
                        <a:cs typeface="FreeSans"/>
                      </a:endParaRPr>
                    </a:p>
                  </a:txBody>
                  <a:tcPr marL="71755" marR="68580" marT="0" marB="0"/>
                </a:tc>
              </a:tr>
              <a:tr h="375284">
                <a:tc>
                  <a:txBody>
                    <a:bodyPr/>
                    <a:lstStyle/>
                    <a:p>
                      <a:r>
                        <a:rPr lang="es-ES_tradnl" sz="1600" dirty="0" smtClean="0"/>
                        <a:t>Nombre de la Iniciativa</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5</a:t>
                      </a:r>
                      <a:endParaRPr lang="es-ES" sz="1800" kern="150" dirty="0">
                        <a:effectLst/>
                        <a:latin typeface="Liberation Serif"/>
                        <a:ea typeface="Droid Sans Fallback"/>
                        <a:cs typeface="FreeSans"/>
                      </a:endParaRPr>
                    </a:p>
                  </a:txBody>
                  <a:tcPr marL="71755" marR="68580" marT="0" marB="0"/>
                </a:tc>
              </a:tr>
              <a:tr h="648218">
                <a:tc>
                  <a:txBody>
                    <a:bodyPr/>
                    <a:lstStyle/>
                    <a:p>
                      <a:r>
                        <a:rPr lang="es-ES_tradnl" sz="1600" b="0" dirty="0" smtClean="0">
                          <a:effectLst/>
                        </a:rPr>
                        <a:t>Cumplimiento de requisitos</a:t>
                      </a:r>
                      <a:r>
                        <a:rPr lang="es-ES_tradnl" sz="1600" b="0" baseline="0" dirty="0" smtClean="0">
                          <a:effectLst/>
                        </a:rPr>
                        <a:t> formales</a:t>
                      </a:r>
                      <a:endParaRPr lang="es-ES" sz="1600" b="0" dirty="0">
                        <a:effectLst/>
                      </a:endParaRPr>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10</a:t>
                      </a:r>
                      <a:endParaRPr lang="es-ES" sz="1800" kern="150" dirty="0">
                        <a:effectLst/>
                        <a:latin typeface="Liberation Serif"/>
                        <a:ea typeface="Droid Sans Fallback"/>
                        <a:cs typeface="FreeSans"/>
                      </a:endParaRPr>
                    </a:p>
                  </a:txBody>
                  <a:tcPr marL="71755" marR="68580" marT="0" marB="0"/>
                </a:tc>
              </a:tr>
              <a:tr h="341168">
                <a:tc>
                  <a:txBody>
                    <a:bodyPr/>
                    <a:lstStyle/>
                    <a:p>
                      <a:r>
                        <a:rPr lang="es-ES_tradnl" sz="1400" b="1" dirty="0" smtClean="0"/>
                        <a:t>TOTAL </a:t>
                      </a:r>
                      <a:endParaRPr lang="es-ES" sz="1400" b="1" dirty="0"/>
                    </a:p>
                  </a:txBody>
                  <a:tcPr/>
                </a:tc>
                <a:tc>
                  <a:txBody>
                    <a:bodyPr/>
                    <a:lstStyle/>
                    <a:p>
                      <a:r>
                        <a:rPr lang="es-ES_tradnl" sz="1400" b="1" dirty="0" smtClean="0"/>
                        <a:t>100 PTOS </a:t>
                      </a:r>
                      <a:endParaRPr lang="es-ES" sz="1400" b="1" dirty="0"/>
                    </a:p>
                  </a:txBody>
                  <a:tcPr/>
                </a:tc>
              </a:tr>
            </a:tbl>
          </a:graphicData>
        </a:graphic>
      </p:graphicFrame>
      <p:graphicFrame>
        <p:nvGraphicFramePr>
          <p:cNvPr id="4" name="7 Tabla"/>
          <p:cNvGraphicFramePr>
            <a:graphicFrameLocks noGrp="1"/>
          </p:cNvGraphicFramePr>
          <p:nvPr>
            <p:extLst>
              <p:ext uri="{D42A27DB-BD31-4B8C-83A1-F6EECF244321}">
                <p14:modId xmlns:p14="http://schemas.microsoft.com/office/powerpoint/2010/main" val="664928823"/>
              </p:ext>
            </p:extLst>
          </p:nvPr>
        </p:nvGraphicFramePr>
        <p:xfrm>
          <a:off x="1619672" y="5445224"/>
          <a:ext cx="6408712" cy="836953"/>
        </p:xfrm>
        <a:graphic>
          <a:graphicData uri="http://schemas.openxmlformats.org/drawingml/2006/table">
            <a:tbl>
              <a:tblPr firstRow="1" bandRow="1">
                <a:tableStyleId>{BC89EF96-8CEA-46FF-86C4-4CE0E7609802}</a:tableStyleId>
              </a:tblPr>
              <a:tblGrid>
                <a:gridCol w="2234494"/>
                <a:gridCol w="4174218"/>
              </a:tblGrid>
              <a:tr h="836953">
                <a:tc>
                  <a:txBody>
                    <a:bodyPr/>
                    <a:lstStyle/>
                    <a:p>
                      <a:r>
                        <a:rPr lang="es-ES" sz="1200" b="0" i="0" dirty="0" smtClean="0"/>
                        <a:t>Prevalecerán</a:t>
                      </a:r>
                      <a:r>
                        <a:rPr lang="es-ES" sz="1200" b="0" i="0" baseline="0" dirty="0" smtClean="0"/>
                        <a:t> aquellas  iniciativas que respondan a los siguientes lineamientos:</a:t>
                      </a:r>
                      <a:endParaRPr lang="es-ES" sz="1200" b="0" i="0" dirty="0"/>
                    </a:p>
                  </a:txBody>
                  <a:tcPr/>
                </a:tc>
                <a:tc>
                  <a:txBody>
                    <a:bodyPr/>
                    <a:lstStyle/>
                    <a:p>
                      <a:pPr marL="285750" indent="-285750" algn="just">
                        <a:buFont typeface="Arial" panose="020B0604020202020204" pitchFamily="34" charset="0"/>
                        <a:buChar char="•"/>
                      </a:pPr>
                      <a:r>
                        <a:rPr lang="es-ES" sz="1200" b="0" i="0" dirty="0" smtClean="0"/>
                        <a:t>Programa</a:t>
                      </a:r>
                      <a:r>
                        <a:rPr lang="es-ES" sz="1200" b="0" i="0" baseline="0" dirty="0" smtClean="0"/>
                        <a:t> de Gob. de la Pdta. Michelle Bachelet</a:t>
                      </a:r>
                    </a:p>
                    <a:p>
                      <a:pPr marL="285750" indent="-285750" algn="just">
                        <a:buFont typeface="Arial" panose="020B0604020202020204" pitchFamily="34" charset="0"/>
                        <a:buChar char="•"/>
                      </a:pPr>
                      <a:r>
                        <a:rPr lang="es-ES" sz="1200" b="0" i="0" baseline="0" dirty="0" smtClean="0"/>
                        <a:t>Política Regional de Cultura</a:t>
                      </a:r>
                    </a:p>
                    <a:p>
                      <a:pPr marL="285750" indent="-285750" algn="just">
                        <a:buFont typeface="Arial" panose="020B0604020202020204" pitchFamily="34" charset="0"/>
                        <a:buChar char="•"/>
                      </a:pPr>
                      <a:r>
                        <a:rPr lang="es-ES" sz="1200" b="0" i="0" baseline="0" dirty="0" smtClean="0"/>
                        <a:t>Plan Especial de Desarrollo de Zonas Extremas</a:t>
                      </a:r>
                    </a:p>
                    <a:p>
                      <a:pPr marL="285750" indent="-285750" algn="just">
                        <a:buFont typeface="Arial" panose="020B0604020202020204" pitchFamily="34" charset="0"/>
                        <a:buChar char="•"/>
                      </a:pPr>
                      <a:r>
                        <a:rPr lang="es-ES" sz="1200" b="0" i="0" baseline="0" dirty="0" smtClean="0"/>
                        <a:t>Estrategia de Desarrollo Regional </a:t>
                      </a:r>
                      <a:endParaRPr lang="es-ES" sz="1200" b="0" i="0" dirty="0"/>
                    </a:p>
                  </a:txBody>
                  <a:tcPr/>
                </a:tc>
              </a:tr>
            </a:tbl>
          </a:graphicData>
        </a:graphic>
      </p:graphicFrame>
      <p:sp>
        <p:nvSpPr>
          <p:cNvPr id="5" name="Flecha curvada hacia la derecha 4"/>
          <p:cNvSpPr/>
          <p:nvPr/>
        </p:nvSpPr>
        <p:spPr>
          <a:xfrm rot="925413">
            <a:off x="898085" y="3070260"/>
            <a:ext cx="1299159" cy="2330626"/>
          </a:xfrm>
          <a:prstGeom prst="curvedRightArrow">
            <a:avLst>
              <a:gd name="adj1" fmla="val 12847"/>
              <a:gd name="adj2" fmla="val 33057"/>
              <a:gd name="adj3" fmla="val 22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Rectángulo 5"/>
          <p:cNvSpPr/>
          <p:nvPr/>
        </p:nvSpPr>
        <p:spPr>
          <a:xfrm>
            <a:off x="0" y="6309320"/>
            <a:ext cx="9144000" cy="609013"/>
          </a:xfrm>
          <a:prstGeom prst="rect">
            <a:avLst/>
          </a:prstGeom>
        </p:spPr>
        <p:txBody>
          <a:bodyPr wrap="square">
            <a:spAutoFit/>
          </a:bodyPr>
          <a:lstStyle/>
          <a:p>
            <a:pPr algn="just">
              <a:lnSpc>
                <a:spcPct val="150000"/>
              </a:lnSpc>
            </a:pPr>
            <a:r>
              <a:rPr lang="es-ES_tradnl" sz="1200" dirty="0">
                <a:solidFill>
                  <a:srgbClr val="FFFF00"/>
                </a:solidFill>
                <a:latin typeface="Verdana" panose="020B0604030504040204" pitchFamily="34" charset="0"/>
                <a:ea typeface="Verdana" panose="020B0604030504040204" pitchFamily="34" charset="0"/>
                <a:cs typeface="Verdana" panose="020B0604030504040204" pitchFamily="34" charset="0"/>
              </a:rPr>
              <a:t>Las iniciativas que no logren un total ponderado mínimo de 70 puntos no serán seleccionadas para su financiamiento.</a:t>
            </a:r>
            <a:endParaRPr lang="es-ES" sz="12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3882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808" y="404664"/>
            <a:ext cx="3036344" cy="369332"/>
          </a:xfrm>
          <a:prstGeom prst="rect">
            <a:avLst/>
          </a:prstGeom>
        </p:spPr>
        <p:txBody>
          <a:bodyPr wrap="none">
            <a:spAutoFit/>
          </a:bodyPr>
          <a:lstStyle/>
          <a:p>
            <a:r>
              <a:rPr lang="es-ES_tradnl" dirty="0"/>
              <a:t>Experiencia de la Organización</a:t>
            </a:r>
            <a:endParaRPr lang="es-ES" dirty="0"/>
          </a:p>
        </p:txBody>
      </p:sp>
      <p:sp>
        <p:nvSpPr>
          <p:cNvPr id="3" name="Rectángulo 2"/>
          <p:cNvSpPr/>
          <p:nvPr/>
        </p:nvSpPr>
        <p:spPr>
          <a:xfrm>
            <a:off x="1043608" y="1268760"/>
            <a:ext cx="6768752" cy="1754326"/>
          </a:xfrm>
          <a:prstGeom prst="rect">
            <a:avLst/>
          </a:prstGeom>
        </p:spPr>
        <p:txBody>
          <a:bodyPr wrap="square">
            <a:spAutoFit/>
          </a:bodyPr>
          <a:lstStyle/>
          <a:p>
            <a:pPr algn="just"/>
            <a:r>
              <a:rPr lang="es-ES_tradnl" dirty="0" smtClean="0"/>
              <a:t>Requisito para evaluar:</a:t>
            </a:r>
          </a:p>
          <a:p>
            <a:pPr algn="just"/>
            <a:endParaRPr lang="es-ES_tradnl" dirty="0" smtClean="0"/>
          </a:p>
          <a:p>
            <a:pPr algn="just"/>
            <a:r>
              <a:rPr lang="es-ES_tradnl" dirty="0" smtClean="0"/>
              <a:t>Listado </a:t>
            </a:r>
            <a:r>
              <a:rPr lang="es-ES_tradnl" dirty="0"/>
              <a:t>de proyectos ejecutados financiados por el FNDR u otras fuentes de financiamiento o alguna actividad realizada por la organización, acreditando con documento que respalde dicha ejecución.</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475883545"/>
              </p:ext>
            </p:extLst>
          </p:nvPr>
        </p:nvGraphicFramePr>
        <p:xfrm>
          <a:off x="2051720" y="3356992"/>
          <a:ext cx="4582194" cy="2016223"/>
        </p:xfrm>
        <a:graphic>
          <a:graphicData uri="http://schemas.openxmlformats.org/drawingml/2006/table">
            <a:tbl>
              <a:tblPr firstRow="1" firstCol="1" bandRow="1">
                <a:tableStyleId>{5C22544A-7EE6-4342-B048-85BDC9FD1C3A}</a:tableStyleId>
              </a:tblPr>
              <a:tblGrid>
                <a:gridCol w="1816286"/>
                <a:gridCol w="1638599"/>
                <a:gridCol w="1127309"/>
              </a:tblGrid>
              <a:tr h="368659">
                <a:tc>
                  <a:txBody>
                    <a:bodyPr/>
                    <a:lstStyle/>
                    <a:p>
                      <a:pPr algn="ctr">
                        <a:lnSpc>
                          <a:spcPct val="107000"/>
                        </a:lnSpc>
                        <a:spcAft>
                          <a:spcPts val="0"/>
                        </a:spcAft>
                      </a:pPr>
                      <a:r>
                        <a:rPr lang="es-CL" sz="1400" kern="150" dirty="0">
                          <a:effectLst/>
                        </a:rPr>
                        <a:t>SUBCRITERIO</a:t>
                      </a:r>
                      <a:endParaRPr lang="es-CL" sz="14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dirty="0">
                          <a:effectLst/>
                        </a:rPr>
                        <a:t>PARAMETRO</a:t>
                      </a:r>
                      <a:endParaRPr lang="es-CL" sz="14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dirty="0">
                          <a:effectLst/>
                        </a:rPr>
                        <a:t>PUNTOS</a:t>
                      </a:r>
                      <a:endParaRPr lang="es-CL" sz="1400" kern="150" dirty="0">
                        <a:effectLst/>
                        <a:latin typeface="Liberation Serif"/>
                        <a:ea typeface="Droid Sans Fallback"/>
                        <a:cs typeface="FreeSans"/>
                      </a:endParaRPr>
                    </a:p>
                  </a:txBody>
                  <a:tcPr marL="44450" marR="44450" marT="0" marB="0" anchor="ctr"/>
                </a:tc>
              </a:tr>
              <a:tr h="540851">
                <a:tc rowSpan="3">
                  <a:txBody>
                    <a:bodyPr/>
                    <a:lstStyle/>
                    <a:p>
                      <a:pPr algn="just">
                        <a:lnSpc>
                          <a:spcPct val="107000"/>
                        </a:lnSpc>
                        <a:spcAft>
                          <a:spcPts val="0"/>
                        </a:spcAft>
                      </a:pPr>
                      <a:r>
                        <a:rPr lang="es-CL" sz="1400" kern="150" dirty="0">
                          <a:effectLst/>
                        </a:rPr>
                        <a:t>Actividades realizadas por la organización los dos últimos años.</a:t>
                      </a:r>
                      <a:endParaRPr lang="es-CL" sz="14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dirty="0">
                          <a:effectLst/>
                        </a:rPr>
                        <a:t>5-3</a:t>
                      </a:r>
                      <a:endParaRPr lang="es-CL" sz="14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a:effectLst/>
                        </a:rPr>
                        <a:t>100 puntos</a:t>
                      </a:r>
                      <a:endParaRPr lang="es-CL" sz="1400" kern="150">
                        <a:effectLst/>
                        <a:latin typeface="Liberation Serif"/>
                        <a:ea typeface="Droid Sans Fallback"/>
                        <a:cs typeface="FreeSans"/>
                      </a:endParaRPr>
                    </a:p>
                  </a:txBody>
                  <a:tcPr marL="44450" marR="44450" marT="0" marB="0" anchor="ctr"/>
                </a:tc>
              </a:tr>
              <a:tr h="540851">
                <a:tc vMerge="1">
                  <a:txBody>
                    <a:bodyPr/>
                    <a:lstStyle/>
                    <a:p>
                      <a:endParaRPr lang="es-CL"/>
                    </a:p>
                  </a:txBody>
                  <a:tcPr/>
                </a:tc>
                <a:tc>
                  <a:txBody>
                    <a:bodyPr/>
                    <a:lstStyle/>
                    <a:p>
                      <a:pPr algn="ctr">
                        <a:lnSpc>
                          <a:spcPct val="107000"/>
                        </a:lnSpc>
                        <a:spcAft>
                          <a:spcPts val="0"/>
                        </a:spcAft>
                      </a:pPr>
                      <a:r>
                        <a:rPr lang="es-CL" sz="1400" kern="150">
                          <a:effectLst/>
                        </a:rPr>
                        <a:t>2-1</a:t>
                      </a:r>
                      <a:endParaRPr lang="es-CL" sz="14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a:effectLst/>
                        </a:rPr>
                        <a:t>80 puntos</a:t>
                      </a:r>
                      <a:endParaRPr lang="es-CL" sz="1400" kern="150">
                        <a:effectLst/>
                        <a:latin typeface="Liberation Serif"/>
                        <a:ea typeface="Droid Sans Fallback"/>
                        <a:cs typeface="FreeSans"/>
                      </a:endParaRPr>
                    </a:p>
                  </a:txBody>
                  <a:tcPr marL="44450" marR="44450" marT="0" marB="0" anchor="ctr"/>
                </a:tc>
              </a:tr>
              <a:tr h="565862">
                <a:tc vMerge="1">
                  <a:txBody>
                    <a:bodyPr/>
                    <a:lstStyle/>
                    <a:p>
                      <a:endParaRPr lang="es-CL"/>
                    </a:p>
                  </a:txBody>
                  <a:tcPr/>
                </a:tc>
                <a:tc>
                  <a:txBody>
                    <a:bodyPr/>
                    <a:lstStyle/>
                    <a:p>
                      <a:pPr algn="ctr">
                        <a:lnSpc>
                          <a:spcPct val="107000"/>
                        </a:lnSpc>
                        <a:spcAft>
                          <a:spcPts val="0"/>
                        </a:spcAft>
                      </a:pPr>
                      <a:r>
                        <a:rPr lang="es-CL" sz="1400" kern="150">
                          <a:effectLst/>
                        </a:rPr>
                        <a:t>Menos de 1</a:t>
                      </a:r>
                      <a:endParaRPr lang="es-CL" sz="14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dirty="0">
                          <a:effectLst/>
                        </a:rPr>
                        <a:t>60 puntos</a:t>
                      </a:r>
                      <a:endParaRPr lang="es-CL" sz="1400" kern="150" dirty="0">
                        <a:effectLst/>
                        <a:latin typeface="Liberation Serif"/>
                        <a:ea typeface="Droid Sans Fallback"/>
                        <a:cs typeface="FreeSans"/>
                      </a:endParaRPr>
                    </a:p>
                  </a:txBody>
                  <a:tcPr marL="44450" marR="44450" marT="0" marB="0" anchor="ctr"/>
                </a:tc>
              </a:tr>
            </a:tbl>
          </a:graphicData>
        </a:graphic>
      </p:graphicFrame>
    </p:spTree>
    <p:extLst>
      <p:ext uri="{BB962C8B-B14F-4D97-AF65-F5344CB8AC3E}">
        <p14:creationId xmlns:p14="http://schemas.microsoft.com/office/powerpoint/2010/main" val="1526608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828183185"/>
              </p:ext>
            </p:extLst>
          </p:nvPr>
        </p:nvGraphicFramePr>
        <p:xfrm>
          <a:off x="1331640" y="2204864"/>
          <a:ext cx="6336705" cy="2664299"/>
        </p:xfrm>
        <a:graphic>
          <a:graphicData uri="http://schemas.openxmlformats.org/drawingml/2006/table">
            <a:tbl>
              <a:tblPr firstRow="1" firstCol="1" bandRow="1"/>
              <a:tblGrid>
                <a:gridCol w="331110"/>
                <a:gridCol w="2369611"/>
                <a:gridCol w="1719834"/>
                <a:gridCol w="1916150"/>
              </a:tblGrid>
              <a:tr h="359248">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Nº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NOMBRE ACTIVIDAD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FECHA EJECUCIÓN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MEDIO DE VERIFICACIÓN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CuadroTexto 2"/>
          <p:cNvSpPr txBox="1"/>
          <p:nvPr/>
        </p:nvSpPr>
        <p:spPr>
          <a:xfrm>
            <a:off x="3059832" y="1196752"/>
            <a:ext cx="2823465" cy="369332"/>
          </a:xfrm>
          <a:prstGeom prst="rect">
            <a:avLst/>
          </a:prstGeom>
          <a:noFill/>
        </p:spPr>
        <p:txBody>
          <a:bodyPr wrap="none" rtlCol="0">
            <a:spAutoFit/>
          </a:bodyPr>
          <a:lstStyle/>
          <a:p>
            <a:r>
              <a:rPr lang="es-ES_tradnl" dirty="0" smtClean="0"/>
              <a:t>MODELO DE PRESENTACIÓN</a:t>
            </a:r>
            <a:endParaRPr lang="es-CL" dirty="0"/>
          </a:p>
        </p:txBody>
      </p:sp>
    </p:spTree>
    <p:extLst>
      <p:ext uri="{BB962C8B-B14F-4D97-AF65-F5344CB8AC3E}">
        <p14:creationId xmlns:p14="http://schemas.microsoft.com/office/powerpoint/2010/main" val="1694497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91880" y="764704"/>
            <a:ext cx="2304413" cy="369332"/>
          </a:xfrm>
          <a:prstGeom prst="rect">
            <a:avLst/>
          </a:prstGeom>
        </p:spPr>
        <p:txBody>
          <a:bodyPr wrap="none">
            <a:spAutoFit/>
          </a:bodyPr>
          <a:lstStyle/>
          <a:p>
            <a:r>
              <a:rPr lang="es-ES_tradnl" dirty="0"/>
              <a:t>Alcance de la Iniciativa</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674374571"/>
              </p:ext>
            </p:extLst>
          </p:nvPr>
        </p:nvGraphicFramePr>
        <p:xfrm>
          <a:off x="1331640" y="2492896"/>
          <a:ext cx="6480721" cy="3384375"/>
        </p:xfrm>
        <a:graphic>
          <a:graphicData uri="http://schemas.openxmlformats.org/drawingml/2006/table">
            <a:tbl>
              <a:tblPr firstRow="1" firstCol="1" bandRow="1">
                <a:tableStyleId>{5C22544A-7EE6-4342-B048-85BDC9FD1C3A}</a:tableStyleId>
              </a:tblPr>
              <a:tblGrid>
                <a:gridCol w="2750260"/>
                <a:gridCol w="2362308"/>
                <a:gridCol w="1368153"/>
              </a:tblGrid>
              <a:tr h="278272">
                <a:tc>
                  <a:txBody>
                    <a:bodyPr/>
                    <a:lstStyle/>
                    <a:p>
                      <a:pPr algn="ctr">
                        <a:lnSpc>
                          <a:spcPct val="107000"/>
                        </a:lnSpc>
                        <a:spcAft>
                          <a:spcPts val="0"/>
                        </a:spcAft>
                      </a:pPr>
                      <a:r>
                        <a:rPr lang="es-CL" sz="1200" kern="150" dirty="0">
                          <a:effectLst/>
                        </a:rPr>
                        <a:t>SUBCRITERIO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PUNTOS</a:t>
                      </a:r>
                      <a:endParaRPr lang="es-CL" sz="1200" kern="150">
                        <a:effectLst/>
                        <a:latin typeface="Liberation Serif"/>
                        <a:ea typeface="Droid Sans Fallback"/>
                        <a:cs typeface="FreeSans"/>
                      </a:endParaRPr>
                    </a:p>
                  </a:txBody>
                  <a:tcPr marL="44450" marR="44450" marT="0" marB="0" anchor="ctr"/>
                </a:tc>
              </a:tr>
              <a:tr h="488129">
                <a:tc rowSpan="3">
                  <a:txBody>
                    <a:bodyPr/>
                    <a:lstStyle/>
                    <a:p>
                      <a:pPr algn="just">
                        <a:lnSpc>
                          <a:spcPct val="105000"/>
                        </a:lnSpc>
                        <a:spcAft>
                          <a:spcPts val="0"/>
                        </a:spcAft>
                      </a:pPr>
                      <a:r>
                        <a:rPr lang="es-CL" sz="1200" kern="150">
                          <a:effectLst/>
                        </a:rPr>
                        <a:t>1. Cantidad de beneficiarios directos. (15 %).</a:t>
                      </a:r>
                    </a:p>
                    <a:p>
                      <a:pPr algn="just">
                        <a:lnSpc>
                          <a:spcPct val="107000"/>
                        </a:lnSpc>
                        <a:spcAft>
                          <a:spcPts val="0"/>
                        </a:spcAft>
                      </a:pPr>
                      <a:r>
                        <a:rPr lang="es-CL" sz="1200" kern="150">
                          <a:effectLst/>
                        </a:rPr>
                        <a:t>Respecto del total de beneficiarios (directos + indirectos)</a:t>
                      </a:r>
                      <a:endParaRPr lang="es-CL" sz="1200" kern="150">
                        <a:effectLst/>
                        <a:latin typeface="Liberation Serif"/>
                        <a:ea typeface="Droid Sans Fallback"/>
                        <a:cs typeface="FreeSans"/>
                      </a:endParaRPr>
                    </a:p>
                  </a:txBody>
                  <a:tcPr marL="44450" marR="44450" marT="0" marB="0" anchor="ctr"/>
                </a:tc>
                <a:tc>
                  <a:txBody>
                    <a:bodyPr/>
                    <a:lstStyle/>
                    <a:p>
                      <a:pPr algn="just">
                        <a:lnSpc>
                          <a:spcPct val="107000"/>
                        </a:lnSpc>
                        <a:spcAft>
                          <a:spcPts val="0"/>
                        </a:spcAft>
                      </a:pPr>
                      <a:r>
                        <a:rPr lang="es-CL" sz="1200" kern="150">
                          <a:effectLst/>
                        </a:rPr>
                        <a:t>Representa a más del 50% de beneficiarios directos.</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100 puntos</a:t>
                      </a:r>
                      <a:endParaRPr lang="es-CL" sz="1200" kern="150">
                        <a:effectLst/>
                        <a:latin typeface="Liberation Serif"/>
                        <a:ea typeface="Droid Sans Fallback"/>
                        <a:cs typeface="FreeSans"/>
                      </a:endParaRPr>
                    </a:p>
                  </a:txBody>
                  <a:tcPr marL="44450" marR="44450" marT="0" marB="0" anchor="ctr"/>
                </a:tc>
              </a:tr>
              <a:tr h="738485">
                <a:tc vMerge="1">
                  <a:txBody>
                    <a:bodyPr/>
                    <a:lstStyle/>
                    <a:p>
                      <a:endParaRPr lang="es-CL"/>
                    </a:p>
                  </a:txBody>
                  <a:tcPr/>
                </a:tc>
                <a:tc>
                  <a:txBody>
                    <a:bodyPr/>
                    <a:lstStyle/>
                    <a:p>
                      <a:pPr algn="just">
                        <a:lnSpc>
                          <a:spcPct val="107000"/>
                        </a:lnSpc>
                        <a:spcAft>
                          <a:spcPts val="0"/>
                        </a:spcAft>
                      </a:pPr>
                      <a:r>
                        <a:rPr lang="es-CL" sz="1200" kern="150">
                          <a:effectLst/>
                        </a:rPr>
                        <a:t>Representa entre el 50% y 20%  de beneficiarios directos.</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80 puntos</a:t>
                      </a:r>
                      <a:endParaRPr lang="es-CL" sz="1200" kern="150">
                        <a:effectLst/>
                        <a:latin typeface="Liberation Serif"/>
                        <a:ea typeface="Droid Sans Fallback"/>
                        <a:cs typeface="FreeSans"/>
                      </a:endParaRPr>
                    </a:p>
                  </a:txBody>
                  <a:tcPr marL="44450" marR="44450" marT="0" marB="0" anchor="ctr"/>
                </a:tc>
              </a:tr>
              <a:tr h="488129">
                <a:tc vMerge="1">
                  <a:txBody>
                    <a:bodyPr/>
                    <a:lstStyle/>
                    <a:p>
                      <a:endParaRPr lang="es-CL"/>
                    </a:p>
                  </a:txBody>
                  <a:tcPr/>
                </a:tc>
                <a:tc>
                  <a:txBody>
                    <a:bodyPr/>
                    <a:lstStyle/>
                    <a:p>
                      <a:pPr algn="just">
                        <a:lnSpc>
                          <a:spcPct val="107000"/>
                        </a:lnSpc>
                        <a:spcAft>
                          <a:spcPts val="0"/>
                        </a:spcAft>
                      </a:pPr>
                      <a:r>
                        <a:rPr lang="es-CL" sz="1200" kern="150">
                          <a:effectLst/>
                        </a:rPr>
                        <a:t>Representa a menos del 20% de beneficiarios directos.</a:t>
                      </a:r>
                      <a:endParaRPr lang="es-CL" sz="1200" kern="150">
                        <a:effectLst/>
                        <a:latin typeface="Liberation Serif"/>
                        <a:ea typeface="Droid Sans Fallback"/>
                        <a:cs typeface="FreeSans"/>
                      </a:endParaRPr>
                    </a:p>
                  </a:txBody>
                  <a:tcPr marL="44450" marR="44450" marT="0" marB="0" anchor="ctr"/>
                </a:tc>
                <a:tc>
                  <a:txBody>
                    <a:bodyPr/>
                    <a:lstStyle/>
                    <a:p>
                      <a:pPr marL="342900" lvl="0" indent="-342900">
                        <a:lnSpc>
                          <a:spcPct val="107000"/>
                        </a:lnSpc>
                        <a:spcAft>
                          <a:spcPts val="0"/>
                        </a:spcAft>
                        <a:buClr>
                          <a:srgbClr val="000000"/>
                        </a:buClr>
                        <a:buFont typeface="Calibri Light" panose="020F0302020204030204" pitchFamily="34" charset="0"/>
                        <a:buAutoNum type="arabicPeriod" startAt="60"/>
                      </a:pPr>
                      <a:r>
                        <a:rPr lang="es-CL" sz="1200" kern="150">
                          <a:effectLst/>
                        </a:rPr>
                        <a:t>puntos</a:t>
                      </a:r>
                      <a:endParaRPr lang="es-CL" sz="1200" kern="150">
                        <a:effectLst/>
                        <a:latin typeface="Liberation Serif"/>
                        <a:ea typeface="Times New Roman" panose="02020603050405020304" pitchFamily="18" charset="0"/>
                        <a:cs typeface="Times New Roman" panose="02020603050405020304" pitchFamily="18" charset="0"/>
                      </a:endParaRPr>
                    </a:p>
                  </a:txBody>
                  <a:tcPr marL="44450" marR="44450" marT="0" marB="0" anchor="ctr"/>
                </a:tc>
              </a:tr>
              <a:tr h="278272">
                <a:tc rowSpan="3">
                  <a:txBody>
                    <a:bodyPr/>
                    <a:lstStyle/>
                    <a:p>
                      <a:pPr marL="342900" lvl="0" indent="-342900" algn="just">
                        <a:lnSpc>
                          <a:spcPct val="107000"/>
                        </a:lnSpc>
                        <a:spcAft>
                          <a:spcPts val="0"/>
                        </a:spcAft>
                        <a:buFont typeface="+mj-lt"/>
                        <a:buAutoNum type="arabicPeriod"/>
                      </a:pPr>
                      <a:r>
                        <a:rPr lang="es-CL" sz="1200" kern="150">
                          <a:effectLst/>
                        </a:rPr>
                        <a:t>2. Alcance territorial (5%)</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dirty="0">
                          <a:effectLst/>
                        </a:rPr>
                        <a:t>Regional</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100 puntos</a:t>
                      </a:r>
                      <a:endParaRPr lang="es-CL" sz="1200" kern="150">
                        <a:effectLst/>
                        <a:latin typeface="Liberation Serif"/>
                        <a:ea typeface="Droid Sans Fallback"/>
                        <a:cs typeface="FreeSans"/>
                      </a:endParaRPr>
                    </a:p>
                  </a:txBody>
                  <a:tcPr marL="44450" marR="44450" marT="0" marB="0" anchor="ctr"/>
                </a:tc>
              </a:tr>
              <a:tr h="278272">
                <a:tc vMerge="1">
                  <a:txBody>
                    <a:bodyPr/>
                    <a:lstStyle/>
                    <a:p>
                      <a:endParaRPr lang="es-CL"/>
                    </a:p>
                  </a:txBody>
                  <a:tcPr/>
                </a:tc>
                <a:tc>
                  <a:txBody>
                    <a:bodyPr/>
                    <a:lstStyle/>
                    <a:p>
                      <a:pPr algn="ctr">
                        <a:lnSpc>
                          <a:spcPct val="107000"/>
                        </a:lnSpc>
                        <a:spcAft>
                          <a:spcPts val="0"/>
                        </a:spcAft>
                      </a:pPr>
                      <a:r>
                        <a:rPr lang="es-CL" sz="1200" kern="150" dirty="0">
                          <a:effectLst/>
                        </a:rPr>
                        <a:t>Provincial</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80 puntos</a:t>
                      </a:r>
                      <a:endParaRPr lang="es-CL" sz="1200" kern="150">
                        <a:effectLst/>
                        <a:latin typeface="Liberation Serif"/>
                        <a:ea typeface="Droid Sans Fallback"/>
                        <a:cs typeface="FreeSans"/>
                      </a:endParaRPr>
                    </a:p>
                  </a:txBody>
                  <a:tcPr marL="44450" marR="44450" marT="0" marB="0" anchor="ctr"/>
                </a:tc>
              </a:tr>
              <a:tr h="278272">
                <a:tc vMerge="1">
                  <a:txBody>
                    <a:bodyPr/>
                    <a:lstStyle/>
                    <a:p>
                      <a:endParaRPr lang="es-CL"/>
                    </a:p>
                  </a:txBody>
                  <a:tcPr/>
                </a:tc>
                <a:tc>
                  <a:txBody>
                    <a:bodyPr/>
                    <a:lstStyle/>
                    <a:p>
                      <a:pPr algn="ctr">
                        <a:lnSpc>
                          <a:spcPct val="107000"/>
                        </a:lnSpc>
                        <a:spcAft>
                          <a:spcPts val="0"/>
                        </a:spcAft>
                      </a:pPr>
                      <a:r>
                        <a:rPr lang="es-CL" sz="1200" kern="150" dirty="0">
                          <a:effectLst/>
                        </a:rPr>
                        <a:t>Comunal, Local, Vecinal</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60 puntos</a:t>
                      </a:r>
                      <a:endParaRPr lang="es-CL" sz="1200" kern="150">
                        <a:effectLst/>
                        <a:latin typeface="Liberation Serif"/>
                        <a:ea typeface="Droid Sans Fallback"/>
                        <a:cs typeface="FreeSans"/>
                      </a:endParaRPr>
                    </a:p>
                  </a:txBody>
                  <a:tcPr marL="44450" marR="44450" marT="0" marB="0" anchor="ctr"/>
                </a:tc>
              </a:tr>
              <a:tr h="278272">
                <a:tc rowSpan="2">
                  <a:txBody>
                    <a:bodyPr/>
                    <a:lstStyle/>
                    <a:p>
                      <a:pPr marL="342900" lvl="0" indent="-342900" algn="just">
                        <a:lnSpc>
                          <a:spcPct val="107000"/>
                        </a:lnSpc>
                        <a:spcAft>
                          <a:spcPts val="0"/>
                        </a:spcAft>
                        <a:buFont typeface="+mj-lt"/>
                        <a:buAutoNum type="arabicPeriod"/>
                      </a:pPr>
                      <a:r>
                        <a:rPr lang="es-CL" sz="1200" kern="150" dirty="0">
                          <a:effectLst/>
                        </a:rPr>
                        <a:t>3. Oportunidad territorial. (5%)</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Rural</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100 puntos</a:t>
                      </a:r>
                      <a:endParaRPr lang="es-CL" sz="1200" kern="150">
                        <a:effectLst/>
                        <a:latin typeface="Liberation Serif"/>
                        <a:ea typeface="Droid Sans Fallback"/>
                        <a:cs typeface="FreeSans"/>
                      </a:endParaRPr>
                    </a:p>
                  </a:txBody>
                  <a:tcPr marL="44450" marR="44450" marT="0" marB="0" anchor="ctr"/>
                </a:tc>
              </a:tr>
              <a:tr h="278272">
                <a:tc vMerge="1">
                  <a:txBody>
                    <a:bodyPr/>
                    <a:lstStyle/>
                    <a:p>
                      <a:endParaRPr lang="es-CL"/>
                    </a:p>
                  </a:txBody>
                  <a:tcPr/>
                </a:tc>
                <a:tc>
                  <a:txBody>
                    <a:bodyPr/>
                    <a:lstStyle/>
                    <a:p>
                      <a:pPr algn="ctr">
                        <a:lnSpc>
                          <a:spcPct val="107000"/>
                        </a:lnSpc>
                        <a:spcAft>
                          <a:spcPts val="0"/>
                        </a:spcAft>
                      </a:pPr>
                      <a:r>
                        <a:rPr lang="es-CL" sz="1200" kern="150">
                          <a:effectLst/>
                        </a:rPr>
                        <a:t>Urbana</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dirty="0">
                          <a:effectLst/>
                        </a:rPr>
                        <a:t>50 puntos</a:t>
                      </a:r>
                      <a:endParaRPr lang="es-CL" sz="1200" kern="150" dirty="0">
                        <a:effectLst/>
                        <a:latin typeface="Liberation Serif"/>
                        <a:ea typeface="Droid Sans Fallback"/>
                        <a:cs typeface="FreeSans"/>
                      </a:endParaRPr>
                    </a:p>
                  </a:txBody>
                  <a:tcPr marL="44450" marR="44450" marT="0" marB="0" anchor="ctr"/>
                </a:tc>
              </a:tr>
            </a:tbl>
          </a:graphicData>
        </a:graphic>
      </p:graphicFrame>
      <p:sp>
        <p:nvSpPr>
          <p:cNvPr id="5" name="Rectángulo 4"/>
          <p:cNvSpPr/>
          <p:nvPr/>
        </p:nvSpPr>
        <p:spPr>
          <a:xfrm>
            <a:off x="1043686" y="1268760"/>
            <a:ext cx="7200800" cy="1047979"/>
          </a:xfrm>
          <a:prstGeom prst="rect">
            <a:avLst/>
          </a:prstGeom>
        </p:spPr>
        <p:txBody>
          <a:bodyPr wrap="square">
            <a:spAutoFit/>
          </a:bodyPr>
          <a:lstStyle/>
          <a:p>
            <a:pPr lvl="0" algn="just">
              <a:lnSpc>
                <a:spcPct val="115000"/>
              </a:lnSpc>
              <a:spcAft>
                <a:spcPts val="1000"/>
              </a:spcAft>
            </a:pPr>
            <a:r>
              <a:rPr lang="es-CL" kern="150" dirty="0">
                <a:latin typeface="Calibri Light" panose="020F0302020204030204" pitchFamily="34" charset="0"/>
                <a:ea typeface="Droid Sans Fallback"/>
                <a:cs typeface="FreeSans"/>
              </a:rPr>
              <a:t>Este criterio evalúa el alcance que tiene el desarrollo de la iniciativa tanto en la cantidad de beneficiarios, cantidad de territorios participantes y la oportunidad territorial.</a:t>
            </a:r>
            <a:endParaRPr lang="es-CL" sz="2000" kern="150" dirty="0">
              <a:effectLst/>
              <a:latin typeface="Liberation Serif"/>
              <a:ea typeface="Droid Sans Fallback"/>
              <a:cs typeface="FreeSans"/>
            </a:endParaRPr>
          </a:p>
        </p:txBody>
      </p:sp>
    </p:spTree>
    <p:extLst>
      <p:ext uri="{BB962C8B-B14F-4D97-AF65-F5344CB8AC3E}">
        <p14:creationId xmlns:p14="http://schemas.microsoft.com/office/powerpoint/2010/main" val="970242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67944" y="764704"/>
            <a:ext cx="1242841" cy="369332"/>
          </a:xfrm>
          <a:prstGeom prst="rect">
            <a:avLst/>
          </a:prstGeom>
        </p:spPr>
        <p:txBody>
          <a:bodyPr wrap="none">
            <a:spAutoFit/>
          </a:bodyPr>
          <a:lstStyle/>
          <a:p>
            <a:r>
              <a:rPr lang="es-ES_tradnl" dirty="0"/>
              <a:t>Coherencia</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489458298"/>
              </p:ext>
            </p:extLst>
          </p:nvPr>
        </p:nvGraphicFramePr>
        <p:xfrm>
          <a:off x="1547664" y="1340768"/>
          <a:ext cx="6048672" cy="2991594"/>
        </p:xfrm>
        <a:graphic>
          <a:graphicData uri="http://schemas.openxmlformats.org/drawingml/2006/table">
            <a:tbl>
              <a:tblPr firstRow="1" firstCol="1" bandRow="1">
                <a:tableStyleId>{5C22544A-7EE6-4342-B048-85BDC9FD1C3A}</a:tableStyleId>
              </a:tblPr>
              <a:tblGrid>
                <a:gridCol w="3360544"/>
                <a:gridCol w="1344064"/>
                <a:gridCol w="1344064"/>
              </a:tblGrid>
              <a:tr h="557143">
                <a:tc>
                  <a:txBody>
                    <a:bodyPr/>
                    <a:lstStyle/>
                    <a:p>
                      <a:pPr algn="ctr">
                        <a:lnSpc>
                          <a:spcPct val="107000"/>
                        </a:lnSpc>
                        <a:spcAft>
                          <a:spcPts val="0"/>
                        </a:spcAft>
                      </a:pPr>
                      <a:r>
                        <a:rPr lang="es-CL" sz="1200" kern="150" dirty="0">
                          <a:effectLst/>
                        </a:rPr>
                        <a:t>SUBCRITERIO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PUNTOS</a:t>
                      </a:r>
                      <a:endParaRPr lang="es-CL" sz="1200" kern="150">
                        <a:effectLst/>
                        <a:latin typeface="Liberation Serif"/>
                        <a:ea typeface="Droid Sans Fallback"/>
                        <a:cs typeface="FreeSans"/>
                      </a:endParaRPr>
                    </a:p>
                  </a:txBody>
                  <a:tcPr marL="44450" marR="44450" marT="0" marB="0" anchor="ctr"/>
                </a:tc>
              </a:tr>
              <a:tr h="343911">
                <a:tc rowSpan="3">
                  <a:txBody>
                    <a:bodyPr/>
                    <a:lstStyle/>
                    <a:p>
                      <a:pPr>
                        <a:lnSpc>
                          <a:spcPct val="107000"/>
                        </a:lnSpc>
                        <a:spcAft>
                          <a:spcPts val="0"/>
                        </a:spcAft>
                      </a:pPr>
                      <a:r>
                        <a:rPr lang="es-CL" sz="1200" kern="150" dirty="0">
                          <a:effectLst/>
                        </a:rPr>
                        <a:t>Entre el Objetivo General y los específicos. (15%)</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800"/>
                        </a:spcAft>
                      </a:pPr>
                      <a:r>
                        <a:rPr lang="es-CL" sz="1200">
                          <a:effectLst/>
                        </a:rPr>
                        <a:t>Mayor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100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6350">
                <a:tc vMerge="1">
                  <a:txBody>
                    <a:bodyPr/>
                    <a:lstStyle/>
                    <a:p>
                      <a:endParaRPr lang="es-CL"/>
                    </a:p>
                  </a:txBody>
                  <a:tcPr/>
                </a:tc>
                <a:tc>
                  <a:txBody>
                    <a:bodyPr/>
                    <a:lstStyle/>
                    <a:p>
                      <a:pPr algn="ctr">
                        <a:lnSpc>
                          <a:spcPct val="107000"/>
                        </a:lnSpc>
                        <a:spcAft>
                          <a:spcPts val="800"/>
                        </a:spcAft>
                      </a:pPr>
                      <a:r>
                        <a:rPr lang="es-CL" sz="1200">
                          <a:effectLst/>
                        </a:rPr>
                        <a:t>Moderada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75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9764">
                <a:tc vMerge="1">
                  <a:txBody>
                    <a:bodyPr/>
                    <a:lstStyle/>
                    <a:p>
                      <a:endParaRPr lang="es-CL"/>
                    </a:p>
                  </a:txBody>
                  <a:tcPr/>
                </a:tc>
                <a:tc>
                  <a:txBody>
                    <a:bodyPr/>
                    <a:lstStyle/>
                    <a:p>
                      <a:pPr algn="ctr">
                        <a:lnSpc>
                          <a:spcPct val="107000"/>
                        </a:lnSpc>
                        <a:spcAft>
                          <a:spcPts val="800"/>
                        </a:spcAft>
                      </a:pPr>
                      <a:r>
                        <a:rPr lang="es-CL" sz="1200">
                          <a:effectLst/>
                        </a:rPr>
                        <a:t>Menor</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50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9032">
                <a:tc rowSpan="4">
                  <a:txBody>
                    <a:bodyPr/>
                    <a:lstStyle/>
                    <a:p>
                      <a:pPr algn="ctr">
                        <a:lnSpc>
                          <a:spcPct val="107000"/>
                        </a:lnSpc>
                        <a:spcAft>
                          <a:spcPts val="0"/>
                        </a:spcAft>
                      </a:pPr>
                      <a:r>
                        <a:rPr lang="es-CL" sz="1200" kern="150" dirty="0">
                          <a:effectLst/>
                        </a:rPr>
                        <a:t>Con los instrumentos de Planificación. (15%).</a:t>
                      </a:r>
                    </a:p>
                    <a:p>
                      <a:pPr algn="ctr">
                        <a:lnSpc>
                          <a:spcPct val="107000"/>
                        </a:lnSpc>
                        <a:spcAft>
                          <a:spcPts val="0"/>
                        </a:spcAft>
                      </a:pPr>
                      <a:r>
                        <a:rPr lang="es-CL" sz="1200" kern="150" dirty="0">
                          <a:effectLst/>
                        </a:rPr>
                        <a:t>Programa de Gobierno Michelle Bachelet; Política de Cultura; Plan de Zonas Extremas; Estrategia de Desarrollo Regional. Ver ANEXO Nº 9.</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800"/>
                        </a:spcAft>
                      </a:pPr>
                      <a:r>
                        <a:rPr lang="es-CL" sz="1200">
                          <a:effectLst/>
                        </a:rPr>
                        <a:t>Mayor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100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3423">
                <a:tc vMerge="1">
                  <a:txBody>
                    <a:bodyPr/>
                    <a:lstStyle/>
                    <a:p>
                      <a:endParaRPr lang="es-CL"/>
                    </a:p>
                  </a:txBody>
                  <a:tcPr/>
                </a:tc>
                <a:tc>
                  <a:txBody>
                    <a:bodyPr/>
                    <a:lstStyle/>
                    <a:p>
                      <a:pPr algn="ctr">
                        <a:lnSpc>
                          <a:spcPct val="107000"/>
                        </a:lnSpc>
                        <a:spcAft>
                          <a:spcPts val="800"/>
                        </a:spcAft>
                      </a:pPr>
                      <a:r>
                        <a:rPr lang="es-CL" sz="1200">
                          <a:effectLst/>
                        </a:rPr>
                        <a:t>Moderada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75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6837">
                <a:tc vMerge="1">
                  <a:txBody>
                    <a:bodyPr/>
                    <a:lstStyle/>
                    <a:p>
                      <a:endParaRPr lang="es-CL"/>
                    </a:p>
                  </a:txBody>
                  <a:tcPr/>
                </a:tc>
                <a:tc>
                  <a:txBody>
                    <a:bodyPr/>
                    <a:lstStyle/>
                    <a:p>
                      <a:pPr algn="ctr">
                        <a:lnSpc>
                          <a:spcPct val="107000"/>
                        </a:lnSpc>
                        <a:spcAft>
                          <a:spcPts val="800"/>
                        </a:spcAft>
                      </a:pPr>
                      <a:r>
                        <a:rPr lang="es-CL" sz="1200">
                          <a:effectLst/>
                        </a:rPr>
                        <a:t>Menor</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30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85134">
                <a:tc vMerge="1">
                  <a:txBody>
                    <a:bodyPr/>
                    <a:lstStyle/>
                    <a:p>
                      <a:endParaRPr lang="es-CL"/>
                    </a:p>
                  </a:txBody>
                  <a:tcPr/>
                </a:tc>
                <a:tc>
                  <a:txBody>
                    <a:bodyPr/>
                    <a:lstStyle/>
                    <a:p>
                      <a:pPr algn="ctr">
                        <a:lnSpc>
                          <a:spcPct val="107000"/>
                        </a:lnSpc>
                        <a:spcAft>
                          <a:spcPts val="800"/>
                        </a:spcAft>
                      </a:pPr>
                      <a:r>
                        <a:rPr lang="es-CL" sz="1200" dirty="0">
                          <a:effectLst/>
                        </a:rPr>
                        <a:t>No aporta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dirty="0">
                          <a:effectLst/>
                        </a:rPr>
                        <a:t>10 puntos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4" name="CuadroTexto 3"/>
          <p:cNvSpPr txBox="1"/>
          <p:nvPr/>
        </p:nvSpPr>
        <p:spPr>
          <a:xfrm>
            <a:off x="1268984" y="4581128"/>
            <a:ext cx="6840760" cy="1200329"/>
          </a:xfrm>
          <a:prstGeom prst="rect">
            <a:avLst/>
          </a:prstGeom>
          <a:noFill/>
        </p:spPr>
        <p:txBody>
          <a:bodyPr wrap="square" rtlCol="0">
            <a:spAutoFit/>
          </a:bodyPr>
          <a:lstStyle/>
          <a:p>
            <a:pPr algn="just"/>
            <a:r>
              <a:rPr lang="es-ES_tradnl" dirty="0" smtClean="0"/>
              <a:t>La </a:t>
            </a:r>
            <a:r>
              <a:rPr lang="es-ES_tradnl" dirty="0"/>
              <a:t>acción que lo vincula con el o los instrumentos de </a:t>
            </a:r>
            <a:r>
              <a:rPr lang="es-ES_tradnl" dirty="0" smtClean="0"/>
              <a:t>Planificación, debe indicarla en la sección “DESCRIPCION DE LA INICIATIVA” formulario modo papel y  “DESCRIPCION DEL PROYECTO” en formulario en línea (adicionalmente a la descripción de su iniciativa). </a:t>
            </a:r>
            <a:endParaRPr lang="es-CL" dirty="0"/>
          </a:p>
        </p:txBody>
      </p:sp>
    </p:spTree>
    <p:extLst>
      <p:ext uri="{BB962C8B-B14F-4D97-AF65-F5344CB8AC3E}">
        <p14:creationId xmlns:p14="http://schemas.microsoft.com/office/powerpoint/2010/main" val="2042249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741350931"/>
              </p:ext>
            </p:extLst>
          </p:nvPr>
        </p:nvGraphicFramePr>
        <p:xfrm>
          <a:off x="2771800" y="515126"/>
          <a:ext cx="6096000" cy="3529990"/>
        </p:xfrm>
        <a:graphic>
          <a:graphicData uri="http://schemas.openxmlformats.org/drawingml/2006/table">
            <a:tbl>
              <a:tblPr firstRow="1" bandRow="1">
                <a:tableStyleId>{5C22544A-7EE6-4342-B048-85BDC9FD1C3A}</a:tableStyleId>
              </a:tblPr>
              <a:tblGrid>
                <a:gridCol w="3048000"/>
                <a:gridCol w="3048000"/>
              </a:tblGrid>
              <a:tr h="328427">
                <a:tc>
                  <a:txBody>
                    <a:bodyPr/>
                    <a:lstStyle/>
                    <a:p>
                      <a:r>
                        <a:rPr lang="es-ES_tradnl" sz="1600" dirty="0" smtClean="0"/>
                        <a:t>Lineamiento </a:t>
                      </a:r>
                      <a:endParaRPr lang="es-ES" sz="1600" dirty="0"/>
                    </a:p>
                  </a:txBody>
                  <a:tcPr/>
                </a:tc>
                <a:tc>
                  <a:txBody>
                    <a:bodyPr/>
                    <a:lstStyle/>
                    <a:p>
                      <a:r>
                        <a:rPr lang="es-ES_tradnl" sz="1600" dirty="0" smtClean="0"/>
                        <a:t>Actividad </a:t>
                      </a:r>
                      <a:endParaRPr lang="es-ES" sz="1600" dirty="0"/>
                    </a:p>
                  </a:txBody>
                  <a:tcPr/>
                </a:tc>
              </a:tr>
              <a:tr h="328427">
                <a:tc>
                  <a:txBody>
                    <a:bodyPr/>
                    <a:lstStyle/>
                    <a:p>
                      <a:pPr algn="l" fontAlgn="ctr"/>
                      <a:r>
                        <a:rPr lang="es-ES" sz="1000" b="0" i="0" u="none" strike="noStrike" dirty="0">
                          <a:solidFill>
                            <a:srgbClr val="000000"/>
                          </a:solidFill>
                          <a:effectLst/>
                          <a:latin typeface="Calibri" panose="020F0502020204030204" pitchFamily="34" charset="0"/>
                        </a:rPr>
                        <a:t>Fortalece el acceso a la cultura y las artes, especialmente en comunas con menores oportunidades. </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Considera la participación de las comunas con menores oportunidad de acceso a la cultura y las artes.</a:t>
                      </a:r>
                    </a:p>
                  </a:txBody>
                  <a:tcPr marL="9525" marR="9525" marT="9525" marB="0" anchor="ctr"/>
                </a:tc>
              </a:tr>
              <a:tr h="328427">
                <a:tc>
                  <a:txBody>
                    <a:bodyPr/>
                    <a:lstStyle/>
                    <a:p>
                      <a:pPr algn="l" fontAlgn="ctr"/>
                      <a:r>
                        <a:rPr lang="es-ES" sz="1000" b="0" i="0" u="none" strike="noStrike">
                          <a:solidFill>
                            <a:srgbClr val="000000"/>
                          </a:solidFill>
                          <a:effectLst/>
                          <a:latin typeface="Calibri" panose="020F0502020204030204" pitchFamily="34" charset="0"/>
                        </a:rPr>
                        <a:t>Promueve la difusión y el conocimiento de la cultura y tradición.</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Difunde las tradiciones locales y/o nacionales. </a:t>
                      </a:r>
                    </a:p>
                  </a:txBody>
                  <a:tcPr marL="9525" marR="9525" marT="9525" marB="0" anchor="ctr"/>
                </a:tc>
              </a:tr>
              <a:tr h="328427">
                <a:tc>
                  <a:txBody>
                    <a:bodyPr/>
                    <a:lstStyle/>
                    <a:p>
                      <a:pPr algn="l" fontAlgn="ctr"/>
                      <a:r>
                        <a:rPr lang="es-ES" sz="1000" b="0" i="0" u="none" strike="noStrike" dirty="0">
                          <a:solidFill>
                            <a:srgbClr val="000000"/>
                          </a:solidFill>
                          <a:effectLst/>
                          <a:latin typeface="Calibri" panose="020F0502020204030204" pitchFamily="34" charset="0"/>
                        </a:rPr>
                        <a:t>Contribuye a la integración social y al fortalecimiento de la identidad y diversidad cultural. </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Integra a las comunidades de diversas culturas y tradiciones.</a:t>
                      </a:r>
                    </a:p>
                  </a:txBody>
                  <a:tcPr marL="9525" marR="9525" marT="9525" marB="0" anchor="ctr"/>
                </a:tc>
              </a:tr>
              <a:tr h="548315">
                <a:tc>
                  <a:txBody>
                    <a:bodyPr/>
                    <a:lstStyle/>
                    <a:p>
                      <a:pPr algn="l" fontAlgn="ctr"/>
                      <a:r>
                        <a:rPr lang="es-ES" sz="1000" b="0" i="0" u="none" strike="noStrike">
                          <a:solidFill>
                            <a:srgbClr val="000000"/>
                          </a:solidFill>
                          <a:effectLst/>
                          <a:latin typeface="Calibri" panose="020F0502020204030204" pitchFamily="34" charset="0"/>
                        </a:rPr>
                        <a:t>Creación de programas de pasantías, residencia y voluntariado para las comunidades más pequeñas y retiradas con mayores problemas de acceso a los bienes culturales.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Incorpora dentro de la iniciativa, fomentar y difundir el arte y la cultura de los pueblos originarios.</a:t>
                      </a:r>
                    </a:p>
                  </a:txBody>
                  <a:tcPr marL="9525" marR="9525" marT="9525" marB="0" anchor="ctr"/>
                </a:tc>
              </a:tr>
              <a:tr h="328427">
                <a:tc>
                  <a:txBody>
                    <a:bodyPr/>
                    <a:lstStyle/>
                    <a:p>
                      <a:pPr algn="l" fontAlgn="ctr"/>
                      <a:r>
                        <a:rPr lang="es-ES" sz="1000" b="0" i="0" u="none" strike="noStrike">
                          <a:solidFill>
                            <a:srgbClr val="000000"/>
                          </a:solidFill>
                          <a:effectLst/>
                          <a:latin typeface="Calibri" panose="020F0502020204030204" pitchFamily="34" charset="0"/>
                        </a:rPr>
                        <a:t>Fomentar y difundir el arte y cultura de los pueblos originarios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Incorpora dentro de la iniciativa, fomentar y difundir el arte y la cultura de los pueblos originarios.</a:t>
                      </a:r>
                    </a:p>
                  </a:txBody>
                  <a:tcPr marL="9525" marR="9525" marT="9525" marB="0" anchor="ctr"/>
                </a:tc>
              </a:tr>
              <a:tr h="413345">
                <a:tc>
                  <a:txBody>
                    <a:bodyPr/>
                    <a:lstStyle/>
                    <a:p>
                      <a:pPr algn="l" fontAlgn="ctr"/>
                      <a:r>
                        <a:rPr lang="es-ES" sz="1000" b="0" i="0" u="none" strike="noStrike">
                          <a:solidFill>
                            <a:srgbClr val="000000"/>
                          </a:solidFill>
                          <a:effectLst/>
                          <a:latin typeface="Calibri" panose="020F0502020204030204" pitchFamily="34" charset="0"/>
                        </a:rPr>
                        <a:t>Implementar una política nacional para el desarrollo de talentos artísticos juveniles.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Promueve el desarrollo de talentos artísticos de niños y jóvenes de enseñanza básica de establecimientos subvencionados.</a:t>
                      </a:r>
                    </a:p>
                  </a:txBody>
                  <a:tcPr marL="9525" marR="9525" marT="9525" marB="0" anchor="ctr"/>
                </a:tc>
              </a:tr>
              <a:tr h="413345">
                <a:tc>
                  <a:txBody>
                    <a:bodyPr/>
                    <a:lstStyle/>
                    <a:p>
                      <a:pPr algn="l" fontAlgn="ctr"/>
                      <a:r>
                        <a:rPr lang="es-ES" sz="1000" b="0" i="0" u="none" strike="noStrike">
                          <a:solidFill>
                            <a:srgbClr val="000000"/>
                          </a:solidFill>
                          <a:effectLst/>
                          <a:latin typeface="Calibri" panose="020F0502020204030204" pitchFamily="34" charset="0"/>
                        </a:rPr>
                        <a:t>Contribuye a fortalecer la red de bibliotecas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Aporta para fortalecer la red de bibliotecas, con material audiovisual y/o escrito y fomenta la lectura a niños y </a:t>
                      </a:r>
                      <a:r>
                        <a:rPr lang="es-ES" sz="1000" b="0" i="0" u="none" strike="noStrike" dirty="0" smtClean="0">
                          <a:solidFill>
                            <a:srgbClr val="000000"/>
                          </a:solidFill>
                          <a:effectLst/>
                          <a:latin typeface="Calibri" panose="020F0502020204030204" pitchFamily="34" charset="0"/>
                        </a:rPr>
                        <a:t>jóvenes.</a:t>
                      </a:r>
                      <a:endParaRPr lang="es-ES" sz="1000" b="0" i="0" u="none" strike="noStrike" dirty="0">
                        <a:solidFill>
                          <a:srgbClr val="000000"/>
                        </a:solidFill>
                        <a:effectLst/>
                        <a:latin typeface="Calibri" panose="020F0502020204030204" pitchFamily="34" charset="0"/>
                      </a:endParaRPr>
                    </a:p>
                  </a:txBody>
                  <a:tcPr marL="9525" marR="9525" marT="9525" marB="0" anchor="ctr"/>
                </a:tc>
              </a:tr>
              <a:tr h="328427">
                <a:tc>
                  <a:txBody>
                    <a:bodyPr/>
                    <a:lstStyle/>
                    <a:p>
                      <a:pPr algn="l" fontAlgn="ctr"/>
                      <a:r>
                        <a:rPr lang="es-ES" sz="1000" b="0" i="0" u="none" strike="noStrike" dirty="0">
                          <a:solidFill>
                            <a:srgbClr val="000000"/>
                          </a:solidFill>
                          <a:effectLst/>
                          <a:latin typeface="Calibri" panose="020F0502020204030204" pitchFamily="34" charset="0"/>
                        </a:rPr>
                        <a:t>Apoya la circulación </a:t>
                      </a:r>
                      <a:r>
                        <a:rPr lang="es-ES" sz="1000" b="0" i="0" u="none" strike="noStrike" dirty="0" smtClean="0">
                          <a:solidFill>
                            <a:srgbClr val="000000"/>
                          </a:solidFill>
                          <a:effectLst/>
                          <a:latin typeface="Calibri" panose="020F0502020204030204" pitchFamily="34" charset="0"/>
                        </a:rPr>
                        <a:t>internacional </a:t>
                      </a:r>
                      <a:r>
                        <a:rPr lang="es-ES" sz="1000" b="0" i="0" u="none" strike="noStrike" dirty="0">
                          <a:solidFill>
                            <a:srgbClr val="000000"/>
                          </a:solidFill>
                          <a:effectLst/>
                          <a:latin typeface="Calibri" panose="020F0502020204030204" pitchFamily="34" charset="0"/>
                        </a:rPr>
                        <a:t>de </a:t>
                      </a:r>
                      <a:r>
                        <a:rPr lang="es-ES" sz="1000" b="0" i="0" u="none" strike="noStrike" dirty="0" smtClean="0">
                          <a:solidFill>
                            <a:srgbClr val="000000"/>
                          </a:solidFill>
                          <a:effectLst/>
                          <a:latin typeface="Calibri" panose="020F0502020204030204" pitchFamily="34" charset="0"/>
                        </a:rPr>
                        <a:t>obras </a:t>
                      </a:r>
                      <a:r>
                        <a:rPr lang="es-ES" sz="1000" b="0" i="0" u="none" strike="noStrike" dirty="0">
                          <a:solidFill>
                            <a:srgbClr val="000000"/>
                          </a:solidFill>
                          <a:effectLst/>
                          <a:latin typeface="Calibri" panose="020F0502020204030204" pitchFamily="34" charset="0"/>
                        </a:rPr>
                        <a:t>artísticas  de creadores  regionales.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Trasciende fronteras para promover cultores regionales en las diferentes disciplinas.</a:t>
                      </a:r>
                    </a:p>
                  </a:txBody>
                  <a:tcPr marL="9525" marR="9525" marT="9525" marB="0" anchor="ctr"/>
                </a:tc>
              </a:tr>
            </a:tbl>
          </a:graphicData>
        </a:graphic>
      </p:graphicFrame>
      <p:sp>
        <p:nvSpPr>
          <p:cNvPr id="4" name="Flecha derecha 3"/>
          <p:cNvSpPr/>
          <p:nvPr/>
        </p:nvSpPr>
        <p:spPr>
          <a:xfrm>
            <a:off x="899592" y="1556792"/>
            <a:ext cx="1698488"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smtClean="0"/>
              <a:t>Programa de Gobierno Presidenta</a:t>
            </a:r>
            <a:endParaRPr lang="es-ES" sz="1200" b="1" dirty="0"/>
          </a:p>
        </p:txBody>
      </p:sp>
      <p:graphicFrame>
        <p:nvGraphicFramePr>
          <p:cNvPr id="5" name="Tabla 4"/>
          <p:cNvGraphicFramePr>
            <a:graphicFrameLocks noGrp="1"/>
          </p:cNvGraphicFramePr>
          <p:nvPr>
            <p:extLst>
              <p:ext uri="{D42A27DB-BD31-4B8C-83A1-F6EECF244321}">
                <p14:modId xmlns:p14="http://schemas.microsoft.com/office/powerpoint/2010/main" val="731223181"/>
              </p:ext>
            </p:extLst>
          </p:nvPr>
        </p:nvGraphicFramePr>
        <p:xfrm>
          <a:off x="251520" y="4744948"/>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_tradnl" sz="1400" dirty="0" smtClean="0"/>
                        <a:t>Lineamiento </a:t>
                      </a:r>
                      <a:endParaRPr lang="es-ES" sz="1400" dirty="0"/>
                    </a:p>
                  </a:txBody>
                  <a:tcPr/>
                </a:tc>
                <a:tc>
                  <a:txBody>
                    <a:bodyPr/>
                    <a:lstStyle/>
                    <a:p>
                      <a:r>
                        <a:rPr lang="es-ES_tradnl" sz="1400" dirty="0" smtClean="0"/>
                        <a:t>Actividad </a:t>
                      </a:r>
                      <a:endParaRPr lang="es-ES" sz="1400" dirty="0"/>
                    </a:p>
                  </a:txBody>
                  <a:tcPr/>
                </a:tc>
              </a:tr>
              <a:tr h="370840">
                <a:tc>
                  <a:txBody>
                    <a:bodyPr/>
                    <a:lstStyle/>
                    <a:p>
                      <a:pPr algn="l" fontAlgn="ctr"/>
                      <a:r>
                        <a:rPr lang="es-ES" sz="1000" b="0" i="0" u="none" strike="noStrike" dirty="0">
                          <a:solidFill>
                            <a:srgbClr val="000000"/>
                          </a:solidFill>
                          <a:effectLst/>
                          <a:latin typeface="Calibri" panose="020F0502020204030204" pitchFamily="34" charset="0"/>
                        </a:rPr>
                        <a:t>Rescata los aportes culturales entregados por la comunidad migratoria</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Levanta información respecto del aporte cultural de los inmigrantes de la región</a:t>
                      </a:r>
                    </a:p>
                  </a:txBody>
                  <a:tcPr marL="9525" marR="9525" marT="9525" marB="0" anchor="ctr"/>
                </a:tc>
              </a:tr>
              <a:tr h="370840">
                <a:tc>
                  <a:txBody>
                    <a:bodyPr/>
                    <a:lstStyle/>
                    <a:p>
                      <a:pPr algn="l" fontAlgn="ctr"/>
                      <a:r>
                        <a:rPr lang="es-ES" sz="1000" b="0" i="0" u="none" strike="noStrike" dirty="0">
                          <a:solidFill>
                            <a:srgbClr val="000000"/>
                          </a:solidFill>
                          <a:effectLst/>
                          <a:latin typeface="Calibri" panose="020F0502020204030204" pitchFamily="34" charset="0"/>
                        </a:rPr>
                        <a:t>Contribuye a revelar la memoria histórica de los derechos humanos y sociales vividos en la región</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Aporta información respecto de la historia de los derechos humanos y sociales vividos en la región</a:t>
                      </a:r>
                    </a:p>
                  </a:txBody>
                  <a:tcPr marL="9525" marR="9525" marT="9525" marB="0" anchor="ctr"/>
                </a:tc>
              </a:tr>
            </a:tbl>
          </a:graphicData>
        </a:graphic>
      </p:graphicFrame>
      <p:sp>
        <p:nvSpPr>
          <p:cNvPr id="6" name="Flecha izquierda 5"/>
          <p:cNvSpPr/>
          <p:nvPr/>
        </p:nvSpPr>
        <p:spPr>
          <a:xfrm>
            <a:off x="6804248" y="4653136"/>
            <a:ext cx="1626480"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t>Plan de Zonas Extremas</a:t>
            </a:r>
            <a:endParaRPr lang="es-ES" sz="1400" b="1" dirty="0"/>
          </a:p>
        </p:txBody>
      </p:sp>
      <p:sp>
        <p:nvSpPr>
          <p:cNvPr id="7" name="CuadroTexto 6"/>
          <p:cNvSpPr txBox="1"/>
          <p:nvPr/>
        </p:nvSpPr>
        <p:spPr>
          <a:xfrm>
            <a:off x="179512" y="44624"/>
            <a:ext cx="2274552" cy="461665"/>
          </a:xfrm>
          <a:prstGeom prst="rect">
            <a:avLst/>
          </a:prstGeom>
          <a:noFill/>
        </p:spPr>
        <p:txBody>
          <a:bodyPr wrap="square" rtlCol="0">
            <a:spAutoFit/>
          </a:bodyPr>
          <a:lstStyle/>
          <a:p>
            <a:r>
              <a:rPr lang="es-ES_tradnl" sz="2000" b="1" dirty="0">
                <a:latin typeface="Verdana" panose="020B0604030504040204" pitchFamily="34" charset="0"/>
                <a:ea typeface="Verdana" panose="020B0604030504040204" pitchFamily="34" charset="0"/>
                <a:cs typeface="Verdana" panose="020B0604030504040204" pitchFamily="34" charset="0"/>
              </a:rPr>
              <a:t>VINCULACIÓN</a:t>
            </a:r>
            <a:r>
              <a:rPr lang="es-ES_tradnl" sz="2400" dirty="0" smtClean="0"/>
              <a:t> </a:t>
            </a:r>
            <a:endParaRPr lang="es-ES" sz="2400" dirty="0"/>
          </a:p>
        </p:txBody>
      </p:sp>
    </p:spTree>
    <p:extLst>
      <p:ext uri="{BB962C8B-B14F-4D97-AF65-F5344CB8AC3E}">
        <p14:creationId xmlns:p14="http://schemas.microsoft.com/office/powerpoint/2010/main" val="2736991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87765259"/>
              </p:ext>
            </p:extLst>
          </p:nvPr>
        </p:nvGraphicFramePr>
        <p:xfrm>
          <a:off x="251520" y="188640"/>
          <a:ext cx="6624736" cy="4507977"/>
        </p:xfrm>
        <a:graphic>
          <a:graphicData uri="http://schemas.openxmlformats.org/drawingml/2006/table">
            <a:tbl>
              <a:tblPr firstRow="1" bandRow="1">
                <a:tableStyleId>{5C22544A-7EE6-4342-B048-85BDC9FD1C3A}</a:tableStyleId>
              </a:tblPr>
              <a:tblGrid>
                <a:gridCol w="3312368"/>
                <a:gridCol w="3312368"/>
              </a:tblGrid>
              <a:tr h="324957">
                <a:tc>
                  <a:txBody>
                    <a:bodyPr/>
                    <a:lstStyle/>
                    <a:p>
                      <a:r>
                        <a:rPr lang="es-ES_tradnl" sz="1400" dirty="0" smtClean="0"/>
                        <a:t>Lineamiento </a:t>
                      </a:r>
                      <a:endParaRPr lang="es-ES" sz="1400" dirty="0"/>
                    </a:p>
                  </a:txBody>
                  <a:tcPr/>
                </a:tc>
                <a:tc>
                  <a:txBody>
                    <a:bodyPr/>
                    <a:lstStyle/>
                    <a:p>
                      <a:r>
                        <a:rPr lang="es-ES_tradnl" sz="1400" dirty="0" smtClean="0"/>
                        <a:t>Actividad </a:t>
                      </a:r>
                      <a:endParaRPr lang="es-ES" sz="1400" dirty="0"/>
                    </a:p>
                  </a:txBody>
                  <a:tcPr/>
                </a:tc>
              </a:tr>
              <a:tr h="324957">
                <a:tc rowSpan="4">
                  <a:txBody>
                    <a:bodyPr/>
                    <a:lstStyle/>
                    <a:p>
                      <a:pPr algn="l" fontAlgn="ctr"/>
                      <a:r>
                        <a:rPr lang="es-ES" sz="1000" b="0" i="0" u="none" strike="noStrike" dirty="0">
                          <a:solidFill>
                            <a:srgbClr val="000000"/>
                          </a:solidFill>
                          <a:effectLst/>
                          <a:latin typeface="Calibri" panose="020F0502020204030204" pitchFamily="34" charset="0"/>
                        </a:rPr>
                        <a:t>Fomentar las artes en cuanto a la creación, producción </a:t>
                      </a:r>
                      <a:r>
                        <a:rPr lang="es-ES" sz="1000" b="0" i="0" u="none" strike="noStrike" dirty="0" smtClean="0">
                          <a:solidFill>
                            <a:srgbClr val="000000"/>
                          </a:solidFill>
                          <a:effectLst/>
                          <a:latin typeface="Calibri" panose="020F0502020204030204" pitchFamily="34" charset="0"/>
                        </a:rPr>
                        <a:t>artística </a:t>
                      </a:r>
                      <a:r>
                        <a:rPr lang="es-ES" sz="1000" b="0" i="0" u="none" strike="noStrike" dirty="0">
                          <a:solidFill>
                            <a:srgbClr val="000000"/>
                          </a:solidFill>
                          <a:effectLst/>
                          <a:latin typeface="Calibri" panose="020F0502020204030204" pitchFamily="34" charset="0"/>
                        </a:rPr>
                        <a:t>y circulación en las industrias creativas y otros lenguajes artísticos regionales.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Proporciona adecuada promoción y difusión a las iniciativas artístico culturales regionales.</a:t>
                      </a:r>
                    </a:p>
                  </a:txBody>
                  <a:tcPr marL="9525" marR="9525" marT="9525" marB="0" anchor="ctr"/>
                </a:tc>
              </a:tr>
              <a:tr h="324957">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Promueve el profesionalismo artístico.</a:t>
                      </a:r>
                    </a:p>
                  </a:txBody>
                  <a:tcPr marL="9525" marR="9525" marT="9525" marB="0" anchor="ctr"/>
                </a:tc>
              </a:tr>
              <a:tr h="324957">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promueve la incorporación de rasgos identitarios que denoten particularidades regionales en la producción artística cultural.</a:t>
                      </a:r>
                    </a:p>
                  </a:txBody>
                  <a:tcPr marL="9525" marR="9525" marT="9525" marB="0" anchor="ctr"/>
                </a:tc>
              </a:tr>
              <a:tr h="408979">
                <a:tc vMerge="1">
                  <a:txBody>
                    <a:bodyPr/>
                    <a:lstStyle/>
                    <a:p>
                      <a:endParaRPr lang="es-ES"/>
                    </a:p>
                  </a:txBody>
                  <a:tcPr/>
                </a:tc>
                <a:tc>
                  <a:txBody>
                    <a:bodyPr/>
                    <a:lstStyle/>
                    <a:p>
                      <a:pPr algn="l" fontAlgn="ctr"/>
                      <a:r>
                        <a:rPr lang="es-ES" sz="1000" b="0" i="0" u="none" strike="noStrike" dirty="0">
                          <a:solidFill>
                            <a:srgbClr val="000000"/>
                          </a:solidFill>
                          <a:effectLst/>
                          <a:latin typeface="Calibri" panose="020F0502020204030204" pitchFamily="34" charset="0"/>
                        </a:rPr>
                        <a:t>Promueve, potencia y profesionaliza  el </a:t>
                      </a:r>
                      <a:r>
                        <a:rPr lang="es-ES" sz="1000" b="0" i="0" u="none" strike="noStrike" dirty="0" smtClean="0">
                          <a:solidFill>
                            <a:srgbClr val="000000"/>
                          </a:solidFill>
                          <a:effectLst/>
                          <a:latin typeface="Calibri" panose="020F0502020204030204" pitchFamily="34" charset="0"/>
                        </a:rPr>
                        <a:t>funcionamiento de </a:t>
                      </a:r>
                      <a:r>
                        <a:rPr lang="es-ES" sz="1000" b="0" i="0" u="none" strike="noStrike" dirty="0">
                          <a:solidFill>
                            <a:srgbClr val="000000"/>
                          </a:solidFill>
                          <a:effectLst/>
                          <a:latin typeface="Calibri" panose="020F0502020204030204" pitchFamily="34" charset="0"/>
                        </a:rPr>
                        <a:t>los espacios para la cultura y las artes: centros culturales, </a:t>
                      </a:r>
                      <a:r>
                        <a:rPr lang="es-ES" sz="1000" b="0" i="0" u="none" strike="noStrike" dirty="0" smtClean="0">
                          <a:solidFill>
                            <a:srgbClr val="000000"/>
                          </a:solidFill>
                          <a:effectLst/>
                          <a:latin typeface="Calibri" panose="020F0502020204030204" pitchFamily="34" charset="0"/>
                        </a:rPr>
                        <a:t>galerías, </a:t>
                      </a:r>
                      <a:r>
                        <a:rPr lang="es-ES" sz="1000" b="0" i="0" u="none" strike="noStrike" dirty="0">
                          <a:solidFill>
                            <a:srgbClr val="000000"/>
                          </a:solidFill>
                          <a:effectLst/>
                          <a:latin typeface="Calibri" panose="020F0502020204030204" pitchFamily="34" charset="0"/>
                        </a:rPr>
                        <a:t>teatros.</a:t>
                      </a:r>
                    </a:p>
                  </a:txBody>
                  <a:tcPr marL="9525" marR="9525" marT="9525" marB="0" anchor="ctr"/>
                </a:tc>
              </a:tr>
              <a:tr h="324957">
                <a:tc rowSpan="4">
                  <a:txBody>
                    <a:bodyPr/>
                    <a:lstStyle/>
                    <a:p>
                      <a:pPr algn="just" fontAlgn="ctr"/>
                      <a:r>
                        <a:rPr lang="es-ES" sz="1000" b="0" i="0" u="none" strike="noStrike" dirty="0">
                          <a:solidFill>
                            <a:srgbClr val="000000"/>
                          </a:solidFill>
                          <a:effectLst/>
                          <a:latin typeface="Calibri" panose="020F0502020204030204" pitchFamily="34" charset="0"/>
                        </a:rPr>
                        <a:t>Fomentar la participación y la formación de la comunidad en el goce de las expresiones artísticas.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Entrega herramientas y formación tanto para el disfrute como la práctica de manifestaciones artísticas culturales.</a:t>
                      </a:r>
                    </a:p>
                  </a:txBody>
                  <a:tcPr marL="9525" marR="9525" marT="9525" marB="0" anchor="ctr"/>
                </a:tc>
              </a:tr>
              <a:tr h="408979">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Mejora y diversifica el acceso y la cobertura en el territorio tanto en la inversión para infraestructura como para actividades artísticas.</a:t>
                      </a:r>
                    </a:p>
                  </a:txBody>
                  <a:tcPr marL="9525" marR="9525" marT="9525" marB="0" anchor="ctr"/>
                </a:tc>
              </a:tr>
              <a:tr h="324957">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Mantiene a la comunidad regional informada y actualizada sobre las actividades artísticas culturales.</a:t>
                      </a:r>
                    </a:p>
                  </a:txBody>
                  <a:tcPr marL="9525" marR="9525" marT="9525" marB="0" anchor="ctr"/>
                </a:tc>
              </a:tr>
              <a:tr h="324957">
                <a:tc vMerge="1">
                  <a:txBody>
                    <a:bodyPr/>
                    <a:lstStyle/>
                    <a:p>
                      <a:endParaRPr lang="es-ES"/>
                    </a:p>
                  </a:txBody>
                  <a:tcPr/>
                </a:tc>
                <a:tc>
                  <a:txBody>
                    <a:bodyPr/>
                    <a:lstStyle/>
                    <a:p>
                      <a:pPr algn="l" fontAlgn="ctr"/>
                      <a:r>
                        <a:rPr lang="es-ES" sz="1000" b="0" i="0" u="none" strike="noStrike" dirty="0">
                          <a:solidFill>
                            <a:srgbClr val="000000"/>
                          </a:solidFill>
                          <a:effectLst/>
                          <a:latin typeface="Calibri" panose="020F0502020204030204" pitchFamily="34" charset="0"/>
                        </a:rPr>
                        <a:t>Fomenta el desarrollo de habilidades para la práctica de las disciplinas del arte y la cultura a nivel territorial.</a:t>
                      </a:r>
                    </a:p>
                  </a:txBody>
                  <a:tcPr marL="9525" marR="9525" marT="9525" marB="0" anchor="ctr"/>
                </a:tc>
              </a:tr>
              <a:tr h="324957">
                <a:tc>
                  <a:txBody>
                    <a:bodyPr/>
                    <a:lstStyle/>
                    <a:p>
                      <a:pPr algn="l" fontAlgn="ctr"/>
                      <a:r>
                        <a:rPr lang="es-ES" sz="1000" b="0" i="0" u="none" strike="noStrike" dirty="0">
                          <a:solidFill>
                            <a:srgbClr val="000000"/>
                          </a:solidFill>
                          <a:effectLst/>
                          <a:latin typeface="Calibri" panose="020F0502020204030204" pitchFamily="34" charset="0"/>
                        </a:rPr>
                        <a:t>Colaborar y participar en el desarrollo de la educación artística escolar.</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Implementa acciones para fortalecer la educación artística escolar.</a:t>
                      </a:r>
                    </a:p>
                  </a:txBody>
                  <a:tcPr marL="9525" marR="9525" marT="9525" marB="0" anchor="ctr"/>
                </a:tc>
              </a:tr>
              <a:tr h="324957">
                <a:tc rowSpan="3">
                  <a:txBody>
                    <a:bodyPr/>
                    <a:lstStyle/>
                    <a:p>
                      <a:pPr algn="ctr" fontAlgn="ctr"/>
                      <a:r>
                        <a:rPr lang="es-ES" sz="1000" b="0" i="0" u="none" strike="noStrike" dirty="0">
                          <a:solidFill>
                            <a:srgbClr val="000000"/>
                          </a:solidFill>
                          <a:effectLst/>
                          <a:latin typeface="Calibri" panose="020F0502020204030204" pitchFamily="34" charset="0"/>
                        </a:rPr>
                        <a:t>Producir un mayor valor, cuidado, promoción y difusión del patrimonio material e inmaterial y natural regional.</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Propicia acciones orientadas a generar conocimiento referido a elementos constituyentes de la identidad e historia regional.</a:t>
                      </a:r>
                    </a:p>
                  </a:txBody>
                  <a:tcPr marL="9525" marR="9525" marT="9525" marB="0" anchor="ctr"/>
                </a:tc>
              </a:tr>
              <a:tr h="324957">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Genera reconocimiento de lo antártico y subantártico como propio de la identidad magallánica.</a:t>
                      </a:r>
                    </a:p>
                  </a:txBody>
                  <a:tcPr marL="9525" marR="9525" marT="9525" marB="0" anchor="ctr"/>
                </a:tc>
              </a:tr>
              <a:tr h="324957">
                <a:tc vMerge="1">
                  <a:txBody>
                    <a:bodyPr/>
                    <a:lstStyle/>
                    <a:p>
                      <a:endParaRPr lang="es-ES"/>
                    </a:p>
                  </a:txBody>
                  <a:tcPr/>
                </a:tc>
                <a:tc>
                  <a:txBody>
                    <a:bodyPr/>
                    <a:lstStyle/>
                    <a:p>
                      <a:pPr algn="l" fontAlgn="ctr"/>
                      <a:r>
                        <a:rPr lang="es-ES" sz="1000" b="0" i="0" u="none" strike="noStrike" dirty="0">
                          <a:solidFill>
                            <a:srgbClr val="000000"/>
                          </a:solidFill>
                          <a:effectLst/>
                          <a:latin typeface="Calibri" panose="020F0502020204030204" pitchFamily="34" charset="0"/>
                        </a:rPr>
                        <a:t>Fortalece el turismo cultural sustentable.</a:t>
                      </a:r>
                    </a:p>
                  </a:txBody>
                  <a:tcPr marL="9525" marR="9525" marT="9525" marB="0" anchor="ctr"/>
                </a:tc>
              </a:tr>
            </a:tbl>
          </a:graphicData>
        </a:graphic>
      </p:graphicFrame>
      <p:sp>
        <p:nvSpPr>
          <p:cNvPr id="3" name="Flecha izquierda 2"/>
          <p:cNvSpPr/>
          <p:nvPr/>
        </p:nvSpPr>
        <p:spPr>
          <a:xfrm>
            <a:off x="7164288" y="1340768"/>
            <a:ext cx="1626480"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t>Política Regional de Cultura</a:t>
            </a:r>
            <a:endParaRPr lang="es-ES" sz="1400" b="1" dirty="0"/>
          </a:p>
        </p:txBody>
      </p:sp>
      <p:graphicFrame>
        <p:nvGraphicFramePr>
          <p:cNvPr id="4" name="Tabla 3"/>
          <p:cNvGraphicFramePr>
            <a:graphicFrameLocks noGrp="1"/>
          </p:cNvGraphicFramePr>
          <p:nvPr>
            <p:extLst>
              <p:ext uri="{D42A27DB-BD31-4B8C-83A1-F6EECF244321}">
                <p14:modId xmlns:p14="http://schemas.microsoft.com/office/powerpoint/2010/main" val="2988878920"/>
              </p:ext>
            </p:extLst>
          </p:nvPr>
        </p:nvGraphicFramePr>
        <p:xfrm>
          <a:off x="2715015" y="4941168"/>
          <a:ext cx="6096000" cy="1208405"/>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_tradnl" sz="1400" dirty="0" smtClean="0"/>
                        <a:t>Lineamiento </a:t>
                      </a:r>
                      <a:endParaRPr lang="es-ES" sz="1400" dirty="0"/>
                    </a:p>
                  </a:txBody>
                  <a:tcPr/>
                </a:tc>
                <a:tc>
                  <a:txBody>
                    <a:bodyPr/>
                    <a:lstStyle/>
                    <a:p>
                      <a:r>
                        <a:rPr lang="es-ES_tradnl" sz="1400" dirty="0" smtClean="0"/>
                        <a:t>Actividad </a:t>
                      </a:r>
                      <a:endParaRPr lang="es-ES" sz="1400" dirty="0"/>
                    </a:p>
                  </a:txBody>
                  <a:tcPr/>
                </a:tc>
              </a:tr>
              <a:tr h="370840">
                <a:tc>
                  <a:txBody>
                    <a:bodyPr/>
                    <a:lstStyle/>
                    <a:p>
                      <a:pPr algn="l" fontAlgn="b"/>
                      <a:r>
                        <a:rPr lang="es-ES" sz="1000" b="0" i="0" u="none" strike="noStrike" dirty="0">
                          <a:solidFill>
                            <a:srgbClr val="000000"/>
                          </a:solidFill>
                          <a:effectLst/>
                          <a:latin typeface="Calibri" panose="020F0502020204030204" pitchFamily="34" charset="0"/>
                        </a:rPr>
                        <a:t>Apoyar y difundir  las distintas expresiones artísticas </a:t>
                      </a:r>
                      <a:r>
                        <a:rPr lang="es-ES" sz="1000" b="0" i="0" u="none" strike="noStrike" dirty="0" smtClean="0">
                          <a:solidFill>
                            <a:srgbClr val="000000"/>
                          </a:solidFill>
                          <a:effectLst/>
                          <a:latin typeface="Calibri" panose="020F0502020204030204" pitchFamily="34" charset="0"/>
                        </a:rPr>
                        <a:t>culturales </a:t>
                      </a:r>
                      <a:r>
                        <a:rPr lang="es-ES" sz="1000" b="0" i="0" u="none" strike="noStrike" dirty="0">
                          <a:solidFill>
                            <a:srgbClr val="000000"/>
                          </a:solidFill>
                          <a:effectLst/>
                          <a:latin typeface="Calibri" panose="020F0502020204030204" pitchFamily="34" charset="0"/>
                        </a:rPr>
                        <a:t>de los habitantes locales.</a:t>
                      </a:r>
                    </a:p>
                  </a:txBody>
                  <a:tcPr marL="9525" marR="9525" marT="9525" marB="0" anchor="b"/>
                </a:tc>
                <a:tc>
                  <a:txBody>
                    <a:bodyPr/>
                    <a:lstStyle/>
                    <a:p>
                      <a:pPr algn="l" fontAlgn="ctr"/>
                      <a:r>
                        <a:rPr lang="es-ES" sz="1000" b="0" i="0" u="none" strike="noStrike">
                          <a:solidFill>
                            <a:srgbClr val="000000"/>
                          </a:solidFill>
                          <a:effectLst/>
                          <a:latin typeface="Calibri" panose="020F0502020204030204" pitchFamily="34" charset="0"/>
                        </a:rPr>
                        <a:t>Contribuye a difundir las expresiones artísticas culturales de la región.</a:t>
                      </a:r>
                    </a:p>
                  </a:txBody>
                  <a:tcPr marL="9525" marR="9525" marT="9525" marB="0" anchor="ctr"/>
                </a:tc>
              </a:tr>
              <a:tr h="370840">
                <a:tc>
                  <a:txBody>
                    <a:bodyPr/>
                    <a:lstStyle/>
                    <a:p>
                      <a:pPr algn="l" fontAlgn="b"/>
                      <a:r>
                        <a:rPr lang="es-ES" sz="1000" b="0" i="0" u="none" strike="noStrike">
                          <a:solidFill>
                            <a:srgbClr val="000000"/>
                          </a:solidFill>
                          <a:effectLst/>
                          <a:latin typeface="Calibri" panose="020F0502020204030204" pitchFamily="34" charset="0"/>
                        </a:rPr>
                        <a:t>Incorpora de manera activa a la región en la celebración de los 500 años del descubrimiento del Estrecho de Magallanes.</a:t>
                      </a:r>
                    </a:p>
                  </a:txBody>
                  <a:tcPr marL="9525" marR="9525" marT="9525" marB="0" anchor="b"/>
                </a:tc>
                <a:tc>
                  <a:txBody>
                    <a:bodyPr/>
                    <a:lstStyle/>
                    <a:p>
                      <a:pPr algn="l" fontAlgn="b"/>
                      <a:r>
                        <a:rPr lang="es-ES" sz="1000" b="0" i="0" u="none" strike="noStrike" dirty="0">
                          <a:solidFill>
                            <a:srgbClr val="000000"/>
                          </a:solidFill>
                          <a:effectLst/>
                          <a:latin typeface="Calibri" panose="020F0502020204030204" pitchFamily="34" charset="0"/>
                        </a:rPr>
                        <a:t>Difunde la celebración de los 500 años del descubrimiento del Estrecho de Magallanes, mediante afiches, publicidad, etc.</a:t>
                      </a:r>
                    </a:p>
                  </a:txBody>
                  <a:tcPr marL="9525" marR="9525" marT="9525" marB="0" anchor="b"/>
                </a:tc>
              </a:tr>
            </a:tbl>
          </a:graphicData>
        </a:graphic>
      </p:graphicFrame>
      <p:sp>
        <p:nvSpPr>
          <p:cNvPr id="5" name="Flecha derecha 4"/>
          <p:cNvSpPr/>
          <p:nvPr/>
        </p:nvSpPr>
        <p:spPr>
          <a:xfrm>
            <a:off x="755576" y="4941168"/>
            <a:ext cx="1698488"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smtClean="0"/>
              <a:t>Estrategia Regional de Desarrollo</a:t>
            </a:r>
            <a:endParaRPr lang="es-ES" sz="1200" b="1" dirty="0"/>
          </a:p>
        </p:txBody>
      </p:sp>
    </p:spTree>
    <p:extLst>
      <p:ext uri="{BB962C8B-B14F-4D97-AF65-F5344CB8AC3E}">
        <p14:creationId xmlns:p14="http://schemas.microsoft.com/office/powerpoint/2010/main" val="1461339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59832" y="476672"/>
            <a:ext cx="3259547" cy="369332"/>
          </a:xfrm>
          <a:prstGeom prst="rect">
            <a:avLst/>
          </a:prstGeom>
        </p:spPr>
        <p:txBody>
          <a:bodyPr wrap="none">
            <a:spAutoFit/>
          </a:bodyPr>
          <a:lstStyle/>
          <a:p>
            <a:r>
              <a:rPr lang="es-ES_tradnl" dirty="0"/>
              <a:t>Financiamiento Complementario</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201174042"/>
              </p:ext>
            </p:extLst>
          </p:nvPr>
        </p:nvGraphicFramePr>
        <p:xfrm>
          <a:off x="1907704" y="1797968"/>
          <a:ext cx="5114926" cy="1415009"/>
        </p:xfrm>
        <a:graphic>
          <a:graphicData uri="http://schemas.openxmlformats.org/drawingml/2006/table">
            <a:tbl>
              <a:tblPr firstRow="1" firstCol="1" bandRow="1">
                <a:tableStyleId>{5C22544A-7EE6-4342-B048-85BDC9FD1C3A}</a:tableStyleId>
              </a:tblPr>
              <a:tblGrid>
                <a:gridCol w="2124925"/>
                <a:gridCol w="1734594"/>
                <a:gridCol w="1255407"/>
              </a:tblGrid>
              <a:tr h="208154">
                <a:tc>
                  <a:txBody>
                    <a:bodyPr/>
                    <a:lstStyle/>
                    <a:p>
                      <a:pPr algn="ctr">
                        <a:lnSpc>
                          <a:spcPct val="107000"/>
                        </a:lnSpc>
                        <a:spcAft>
                          <a:spcPts val="0"/>
                        </a:spcAft>
                      </a:pPr>
                      <a:r>
                        <a:rPr lang="es-CL" sz="1100" kern="150" dirty="0">
                          <a:effectLst/>
                        </a:rPr>
                        <a:t>SUBCRITERIO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PUNTOS</a:t>
                      </a:r>
                      <a:endParaRPr lang="es-CL" sz="1200" kern="150">
                        <a:effectLst/>
                        <a:latin typeface="Liberation Serif"/>
                        <a:ea typeface="Droid Sans Fallback"/>
                        <a:cs typeface="FreeSans"/>
                      </a:endParaRPr>
                    </a:p>
                  </a:txBody>
                  <a:tcPr marL="44450" marR="44450" marT="0" marB="0" anchor="ctr"/>
                </a:tc>
              </a:tr>
              <a:tr h="402285">
                <a:tc rowSpan="3">
                  <a:txBody>
                    <a:bodyPr/>
                    <a:lstStyle/>
                    <a:p>
                      <a:pPr>
                        <a:lnSpc>
                          <a:spcPct val="107000"/>
                        </a:lnSpc>
                        <a:spcAft>
                          <a:spcPts val="0"/>
                        </a:spcAft>
                      </a:pPr>
                      <a:r>
                        <a:rPr lang="es-CL" sz="1100" kern="150">
                          <a:effectLst/>
                        </a:rPr>
                        <a:t>Porcentaje de financiamiento complementario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dirty="0">
                          <a:effectLst/>
                        </a:rPr>
                        <a:t>Aporte Propios superior o igual al 30%</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100 puntos</a:t>
                      </a:r>
                      <a:endParaRPr lang="es-CL" sz="1200" kern="150">
                        <a:effectLst/>
                        <a:latin typeface="Liberation Serif"/>
                        <a:ea typeface="Droid Sans Fallback"/>
                        <a:cs typeface="FreeSans"/>
                      </a:endParaRPr>
                    </a:p>
                  </a:txBody>
                  <a:tcPr marL="44450" marR="44450" marT="0" marB="0" anchor="ctr"/>
                </a:tc>
              </a:tr>
              <a:tr h="402285">
                <a:tc vMerge="1">
                  <a:txBody>
                    <a:bodyPr/>
                    <a:lstStyle/>
                    <a:p>
                      <a:endParaRPr lang="es-CL"/>
                    </a:p>
                  </a:txBody>
                  <a:tcPr/>
                </a:tc>
                <a:tc>
                  <a:txBody>
                    <a:bodyPr/>
                    <a:lstStyle/>
                    <a:p>
                      <a:pPr algn="ctr">
                        <a:lnSpc>
                          <a:spcPct val="107000"/>
                        </a:lnSpc>
                        <a:spcAft>
                          <a:spcPts val="0"/>
                        </a:spcAft>
                      </a:pPr>
                      <a:r>
                        <a:rPr lang="es-CL" sz="1100" kern="150">
                          <a:effectLst/>
                        </a:rPr>
                        <a:t>Aporte Propios entre el 29,9% y 20%</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50 puntos</a:t>
                      </a:r>
                      <a:endParaRPr lang="es-CL" sz="1200" kern="150">
                        <a:effectLst/>
                        <a:latin typeface="Liberation Serif"/>
                        <a:ea typeface="Droid Sans Fallback"/>
                        <a:cs typeface="FreeSans"/>
                      </a:endParaRPr>
                    </a:p>
                  </a:txBody>
                  <a:tcPr marL="44450" marR="44450" marT="0" marB="0" anchor="ctr"/>
                </a:tc>
              </a:tr>
              <a:tr h="402285">
                <a:tc vMerge="1">
                  <a:txBody>
                    <a:bodyPr/>
                    <a:lstStyle/>
                    <a:p>
                      <a:endParaRPr lang="es-CL"/>
                    </a:p>
                  </a:txBody>
                  <a:tcPr/>
                </a:tc>
                <a:tc>
                  <a:txBody>
                    <a:bodyPr/>
                    <a:lstStyle/>
                    <a:p>
                      <a:pPr algn="ctr">
                        <a:lnSpc>
                          <a:spcPct val="107000"/>
                        </a:lnSpc>
                        <a:spcAft>
                          <a:spcPts val="0"/>
                        </a:spcAft>
                      </a:pPr>
                      <a:r>
                        <a:rPr lang="es-CL" sz="1100" kern="150" dirty="0">
                          <a:effectLst/>
                        </a:rPr>
                        <a:t>Aporte Propios menor al 20%</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dirty="0">
                          <a:effectLst/>
                        </a:rPr>
                        <a:t>20 puntos</a:t>
                      </a:r>
                      <a:endParaRPr lang="es-CL" sz="1200" kern="150" dirty="0">
                        <a:effectLst/>
                        <a:latin typeface="Liberation Serif"/>
                        <a:ea typeface="Droid Sans Fallback"/>
                        <a:cs typeface="FreeSans"/>
                      </a:endParaRPr>
                    </a:p>
                  </a:txBody>
                  <a:tcPr marL="44450" marR="44450" marT="0" marB="0" anchor="ctr"/>
                </a:tc>
              </a:tr>
            </a:tbl>
          </a:graphicData>
        </a:graphic>
      </p:graphicFrame>
      <p:sp>
        <p:nvSpPr>
          <p:cNvPr id="5" name="Rectangle 1"/>
          <p:cNvSpPr>
            <a:spLocks noChangeArrowheads="1"/>
          </p:cNvSpPr>
          <p:nvPr/>
        </p:nvSpPr>
        <p:spPr bwMode="auto">
          <a:xfrm>
            <a:off x="899592" y="1438563"/>
            <a:ext cx="612068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zh-CN" sz="11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FreeSans"/>
              </a:rPr>
              <a:t>Para los Municipios y Otras Entidades Públicas</a:t>
            </a:r>
            <a:endParaRPr kumimoji="0" lang="es-CL" altLang="zh-CN"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032920012"/>
              </p:ext>
            </p:extLst>
          </p:nvPr>
        </p:nvGraphicFramePr>
        <p:xfrm>
          <a:off x="1907704" y="3933056"/>
          <a:ext cx="5105400" cy="1368152"/>
        </p:xfrm>
        <a:graphic>
          <a:graphicData uri="http://schemas.openxmlformats.org/drawingml/2006/table">
            <a:tbl>
              <a:tblPr firstRow="1" firstCol="1" bandRow="1">
                <a:tableStyleId>{5C22544A-7EE6-4342-B048-85BDC9FD1C3A}</a:tableStyleId>
              </a:tblPr>
              <a:tblGrid>
                <a:gridCol w="2120851"/>
                <a:gridCol w="1731203"/>
                <a:gridCol w="1253346"/>
              </a:tblGrid>
              <a:tr h="239644">
                <a:tc>
                  <a:txBody>
                    <a:bodyPr/>
                    <a:lstStyle/>
                    <a:p>
                      <a:pPr algn="ctr">
                        <a:lnSpc>
                          <a:spcPct val="107000"/>
                        </a:lnSpc>
                        <a:spcAft>
                          <a:spcPts val="0"/>
                        </a:spcAft>
                      </a:pPr>
                      <a:r>
                        <a:rPr lang="es-CL" sz="1100" kern="150" dirty="0">
                          <a:effectLst/>
                        </a:rPr>
                        <a:t>SUBCRITERIO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PUNTOS</a:t>
                      </a:r>
                      <a:endParaRPr lang="es-CL" sz="1200" kern="150">
                        <a:effectLst/>
                        <a:latin typeface="Liberation Serif"/>
                        <a:ea typeface="Droid Sans Fallback"/>
                        <a:cs typeface="FreeSans"/>
                      </a:endParaRPr>
                    </a:p>
                  </a:txBody>
                  <a:tcPr marL="44450" marR="44450" marT="0" marB="0" anchor="ctr"/>
                </a:tc>
              </a:tr>
              <a:tr h="444432">
                <a:tc rowSpan="3">
                  <a:txBody>
                    <a:bodyPr/>
                    <a:lstStyle/>
                    <a:p>
                      <a:pPr>
                        <a:lnSpc>
                          <a:spcPct val="107000"/>
                        </a:lnSpc>
                        <a:spcAft>
                          <a:spcPts val="0"/>
                        </a:spcAft>
                      </a:pPr>
                      <a:r>
                        <a:rPr lang="es-CL" sz="1100" kern="150" dirty="0">
                          <a:effectLst/>
                        </a:rPr>
                        <a:t>Porcentaje de financiamiento complementario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Aportes Propios superior o igual al 10%</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100 puntos</a:t>
                      </a:r>
                      <a:endParaRPr lang="es-CL" sz="1200" kern="150">
                        <a:effectLst/>
                        <a:latin typeface="Liberation Serif"/>
                        <a:ea typeface="Droid Sans Fallback"/>
                        <a:cs typeface="FreeSans"/>
                      </a:endParaRPr>
                    </a:p>
                  </a:txBody>
                  <a:tcPr marL="44450" marR="44450" marT="0" marB="0" anchor="ctr"/>
                </a:tc>
              </a:tr>
              <a:tr h="444432">
                <a:tc vMerge="1">
                  <a:txBody>
                    <a:bodyPr/>
                    <a:lstStyle/>
                    <a:p>
                      <a:endParaRPr lang="es-CL"/>
                    </a:p>
                  </a:txBody>
                  <a:tcPr/>
                </a:tc>
                <a:tc>
                  <a:txBody>
                    <a:bodyPr/>
                    <a:lstStyle/>
                    <a:p>
                      <a:pPr algn="ctr">
                        <a:lnSpc>
                          <a:spcPct val="107000"/>
                        </a:lnSpc>
                        <a:spcAft>
                          <a:spcPts val="0"/>
                        </a:spcAft>
                      </a:pPr>
                      <a:r>
                        <a:rPr lang="es-CL" sz="1100" kern="150" dirty="0">
                          <a:effectLst/>
                        </a:rPr>
                        <a:t>Aportes Propios entre el 9,9% y 5%</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80 puntos</a:t>
                      </a:r>
                      <a:endParaRPr lang="es-CL" sz="1200" kern="150">
                        <a:effectLst/>
                        <a:latin typeface="Liberation Serif"/>
                        <a:ea typeface="Droid Sans Fallback"/>
                        <a:cs typeface="FreeSans"/>
                      </a:endParaRPr>
                    </a:p>
                  </a:txBody>
                  <a:tcPr marL="44450" marR="44450" marT="0" marB="0" anchor="ctr"/>
                </a:tc>
              </a:tr>
              <a:tr h="239644">
                <a:tc vMerge="1">
                  <a:txBody>
                    <a:bodyPr/>
                    <a:lstStyle/>
                    <a:p>
                      <a:endParaRPr lang="es-CL"/>
                    </a:p>
                  </a:txBody>
                  <a:tcPr/>
                </a:tc>
                <a:tc>
                  <a:txBody>
                    <a:bodyPr/>
                    <a:lstStyle/>
                    <a:p>
                      <a:pPr algn="ctr">
                        <a:lnSpc>
                          <a:spcPct val="107000"/>
                        </a:lnSpc>
                        <a:spcAft>
                          <a:spcPts val="0"/>
                        </a:spcAft>
                      </a:pPr>
                      <a:r>
                        <a:rPr lang="es-CL" sz="1100" kern="150">
                          <a:effectLst/>
                        </a:rPr>
                        <a:t>Aportes Propio menor al 5%</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dirty="0">
                          <a:effectLst/>
                        </a:rPr>
                        <a:t>60 puntos</a:t>
                      </a:r>
                      <a:endParaRPr lang="es-CL" sz="1200" kern="150" dirty="0">
                        <a:effectLst/>
                        <a:latin typeface="Liberation Serif"/>
                        <a:ea typeface="Droid Sans Fallback"/>
                        <a:cs typeface="FreeSans"/>
                      </a:endParaRPr>
                    </a:p>
                  </a:txBody>
                  <a:tcPr marL="44450" marR="44450" marT="0" marB="0" anchor="ctr"/>
                </a:tc>
              </a:tr>
            </a:tbl>
          </a:graphicData>
        </a:graphic>
      </p:graphicFrame>
      <p:sp>
        <p:nvSpPr>
          <p:cNvPr id="7" name="Rectangle 2"/>
          <p:cNvSpPr>
            <a:spLocks noChangeArrowheads="1"/>
          </p:cNvSpPr>
          <p:nvPr/>
        </p:nvSpPr>
        <p:spPr bwMode="auto">
          <a:xfrm>
            <a:off x="899592" y="3454787"/>
            <a:ext cx="612068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zh-CN" sz="11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FreeSans" charset="0"/>
              </a:rPr>
              <a:t>Para Instituciones Privadas sin Fines de Lucro (IPSFL)</a:t>
            </a:r>
            <a:endParaRPr kumimoji="0" lang="es-CL"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8596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srcRect l="31568" t="11467" r="31433" b="24261"/>
          <a:stretch/>
        </p:blipFill>
        <p:spPr bwMode="auto">
          <a:xfrm>
            <a:off x="1691680" y="1916832"/>
            <a:ext cx="5616624" cy="3888432"/>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539552" y="692696"/>
            <a:ext cx="8208912" cy="1015663"/>
          </a:xfrm>
          <a:prstGeom prst="rect">
            <a:avLst/>
          </a:prstGeom>
        </p:spPr>
        <p:txBody>
          <a:bodyPr wrap="square">
            <a:spAutoFit/>
          </a:bodyPr>
          <a:lstStyle/>
          <a:p>
            <a:pPr marL="180340">
              <a:spcAft>
                <a:spcPts val="0"/>
              </a:spcAft>
            </a:pPr>
            <a:r>
              <a:rPr lang="es-CL" sz="1200" dirty="0" smtClean="0">
                <a:latin typeface="Calibri Light" panose="020F0302020204030204" pitchFamily="34" charset="0"/>
                <a:ea typeface="MS Mincho" panose="02020609040205080304" pitchFamily="49" charset="-128"/>
                <a:cs typeface="Tahoma" panose="020B0604030504040204" pitchFamily="34" charset="0"/>
              </a:rPr>
              <a:t>Para </a:t>
            </a:r>
            <a:r>
              <a:rPr lang="es-CL" sz="1200" dirty="0">
                <a:latin typeface="Calibri Light" panose="020F0302020204030204" pitchFamily="34" charset="0"/>
                <a:ea typeface="MS Mincho" panose="02020609040205080304" pitchFamily="49" charset="-128"/>
                <a:cs typeface="Tahoma" panose="020B0604030504040204" pitchFamily="34" charset="0"/>
              </a:rPr>
              <a:t>la definición del </a:t>
            </a:r>
            <a:r>
              <a:rPr lang="es-CL" sz="1200" dirty="0">
                <a:latin typeface="Calibri Light" panose="020F0302020204030204" pitchFamily="34" charset="0"/>
                <a:ea typeface="Calibri" panose="020F0502020204030204" pitchFamily="34" charset="0"/>
                <a:cs typeface="Times New Roman" panose="02020603050405020304" pitchFamily="18" charset="0"/>
              </a:rPr>
              <a:t>título de las iniciativas, éstas deberán contener las siguientes las características el cual deberá dar una señal clara de lo que se desea hacer.</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180340">
              <a:spcAft>
                <a:spcPts val="0"/>
              </a:spcAft>
            </a:pPr>
            <a:r>
              <a:rPr lang="es-CL" sz="1200" dirty="0">
                <a:latin typeface="Calibri Light" panose="020F0302020204030204" pitchFamily="34" charset="0"/>
                <a:ea typeface="Calibri" panose="020F0502020204030204" pitchFamily="34" charset="0"/>
                <a:cs typeface="Times New Roman" panose="02020603050405020304" pitchFamily="18" charset="0"/>
              </a:rPr>
              <a:t>a) Ser representativo de la naturaleza de la iniciativa.</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180340">
              <a:spcAft>
                <a:spcPts val="0"/>
              </a:spcAft>
            </a:pPr>
            <a:r>
              <a:rPr lang="es-CL" sz="1200" dirty="0">
                <a:latin typeface="Calibri Light" panose="020F0302020204030204" pitchFamily="34" charset="0"/>
                <a:ea typeface="Calibri" panose="020F0502020204030204" pitchFamily="34" charset="0"/>
                <a:cs typeface="Times New Roman" panose="02020603050405020304" pitchFamily="18" charset="0"/>
              </a:rPr>
              <a:t>b) Ser válido durante toda su vida Identificar a la iniciativa, por sí misma, de manera inequívoca</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180340">
              <a:spcAft>
                <a:spcPts val="0"/>
              </a:spcAft>
            </a:pPr>
            <a:r>
              <a:rPr lang="es-CL" sz="1200" dirty="0">
                <a:latin typeface="Calibri Light" panose="020F0302020204030204" pitchFamily="34" charset="0"/>
                <a:ea typeface="Calibri" panose="020F0502020204030204" pitchFamily="34" charset="0"/>
                <a:cs typeface="Times New Roman" panose="02020603050405020304" pitchFamily="18" charset="0"/>
              </a:rPr>
              <a:t>c) El nombre debe responder a las siguientes interrogantes: </a:t>
            </a:r>
            <a:r>
              <a:rPr lang="es-CL" sz="1200" kern="150" dirty="0">
                <a:latin typeface="Calibri Light" panose="020F0302020204030204" pitchFamily="34" charset="0"/>
                <a:ea typeface="Calibri" panose="020F0502020204030204" pitchFamily="34" charset="0"/>
                <a:cs typeface="FreeSans"/>
              </a:rPr>
              <a:t>¿Qué se va a hacer?</a:t>
            </a:r>
            <a:r>
              <a:rPr lang="es-CL" sz="1200" dirty="0">
                <a:latin typeface="Calibri Light" panose="020F0302020204030204" pitchFamily="34" charset="0"/>
                <a:ea typeface="Calibri" panose="020F0502020204030204" pitchFamily="34" charset="0"/>
                <a:cs typeface="Times New Roman" panose="02020603050405020304" pitchFamily="18" charset="0"/>
              </a:rPr>
              <a:t>; ¿Sobre qué se va hacer?; ¿Dónde se va hacer?</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07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692696"/>
            <a:ext cx="7704856" cy="923330"/>
          </a:xfrm>
          <a:prstGeom prst="rect">
            <a:avLst/>
          </a:prstGeom>
        </p:spPr>
        <p:txBody>
          <a:bodyPr wrap="square">
            <a:spAutoFit/>
          </a:bodyPr>
          <a:lstStyle/>
          <a:p>
            <a:pPr lvl="0"/>
            <a:r>
              <a:rPr lang="es-ES_tradnl" dirty="0"/>
              <a:t>Nombre de la </a:t>
            </a:r>
            <a:r>
              <a:rPr lang="es-ES_tradnl" dirty="0" smtClean="0"/>
              <a:t>Iniciativa: </a:t>
            </a:r>
            <a:r>
              <a:rPr lang="es-CL" dirty="0"/>
              <a:t>Este criterio evalúa si el nombre de la iniciativa entrega una idea clara de lo que se quiere hacer.</a:t>
            </a: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91918419"/>
              </p:ext>
            </p:extLst>
          </p:nvPr>
        </p:nvGraphicFramePr>
        <p:xfrm>
          <a:off x="1475656" y="2420888"/>
          <a:ext cx="6026011" cy="2736305"/>
        </p:xfrm>
        <a:graphic>
          <a:graphicData uri="http://schemas.openxmlformats.org/drawingml/2006/table">
            <a:tbl>
              <a:tblPr firstRow="1" firstCol="1" bandRow="1">
                <a:tableStyleId>{5C22544A-7EE6-4342-B048-85BDC9FD1C3A}</a:tableStyleId>
              </a:tblPr>
              <a:tblGrid>
                <a:gridCol w="2425903"/>
                <a:gridCol w="2088624"/>
                <a:gridCol w="1511484"/>
              </a:tblGrid>
              <a:tr h="678321">
                <a:tc>
                  <a:txBody>
                    <a:bodyPr/>
                    <a:lstStyle/>
                    <a:p>
                      <a:pPr algn="ctr">
                        <a:lnSpc>
                          <a:spcPct val="107000"/>
                        </a:lnSpc>
                        <a:spcAft>
                          <a:spcPts val="0"/>
                        </a:spcAft>
                      </a:pPr>
                      <a:r>
                        <a:rPr lang="es-CL" sz="1200" kern="150" dirty="0">
                          <a:effectLst/>
                        </a:rPr>
                        <a:t>SUBCRITERIO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PUNTOS</a:t>
                      </a:r>
                      <a:endParaRPr lang="es-CL" sz="1200" kern="150">
                        <a:effectLst/>
                        <a:latin typeface="Liberation Serif"/>
                        <a:ea typeface="Droid Sans Fallback"/>
                        <a:cs typeface="FreeSans"/>
                      </a:endParaRPr>
                    </a:p>
                  </a:txBody>
                  <a:tcPr marL="44450" marR="44450" marT="0" marB="0" anchor="ctr"/>
                </a:tc>
              </a:tr>
              <a:tr h="1028992">
                <a:tc rowSpan="2">
                  <a:txBody>
                    <a:bodyPr/>
                    <a:lstStyle/>
                    <a:p>
                      <a:pPr>
                        <a:lnSpc>
                          <a:spcPct val="107000"/>
                        </a:lnSpc>
                        <a:spcAft>
                          <a:spcPts val="0"/>
                        </a:spcAft>
                      </a:pPr>
                      <a:r>
                        <a:rPr lang="es-CL" sz="1200" kern="150">
                          <a:effectLst/>
                        </a:rPr>
                        <a:t>Composición nombre iniciativa. </a:t>
                      </a:r>
                    </a:p>
                    <a:p>
                      <a:pPr>
                        <a:lnSpc>
                          <a:spcPct val="107000"/>
                        </a:lnSpc>
                        <a:spcAft>
                          <a:spcPts val="0"/>
                        </a:spcAft>
                      </a:pPr>
                      <a:r>
                        <a:rPr lang="es-CL" sz="1200" kern="150">
                          <a:effectLst/>
                        </a:rPr>
                        <a:t>Ver ANEXO Nº 8.</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dirty="0">
                          <a:effectLst/>
                        </a:rPr>
                        <a:t>Cumple con los componentes mínimos para su formulación.</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100 puntos</a:t>
                      </a:r>
                      <a:endParaRPr lang="es-CL" sz="1200" kern="150">
                        <a:effectLst/>
                        <a:latin typeface="Liberation Serif"/>
                        <a:ea typeface="Droid Sans Fallback"/>
                        <a:cs typeface="FreeSans"/>
                      </a:endParaRPr>
                    </a:p>
                  </a:txBody>
                  <a:tcPr marL="44450" marR="44450" marT="0" marB="0" anchor="ctr"/>
                </a:tc>
              </a:tr>
              <a:tr h="1028992">
                <a:tc vMerge="1">
                  <a:txBody>
                    <a:bodyPr/>
                    <a:lstStyle/>
                    <a:p>
                      <a:endParaRPr lang="es-CL"/>
                    </a:p>
                  </a:txBody>
                  <a:tcPr/>
                </a:tc>
                <a:tc>
                  <a:txBody>
                    <a:bodyPr/>
                    <a:lstStyle/>
                    <a:p>
                      <a:pPr algn="ctr">
                        <a:lnSpc>
                          <a:spcPct val="107000"/>
                        </a:lnSpc>
                        <a:spcAft>
                          <a:spcPts val="0"/>
                        </a:spcAft>
                      </a:pPr>
                      <a:r>
                        <a:rPr lang="es-CL" sz="1200" kern="150">
                          <a:effectLst/>
                        </a:rPr>
                        <a:t>No cumple con los componentes mínimos para su formulación.</a:t>
                      </a:r>
                      <a:endParaRPr lang="es-CL" sz="1200" kern="150">
                        <a:effectLst/>
                        <a:latin typeface="Liberation Serif"/>
                        <a:ea typeface="Droid Sans Fallback"/>
                        <a:cs typeface="FreeSans"/>
                      </a:endParaRPr>
                    </a:p>
                  </a:txBody>
                  <a:tcPr marL="44450" marR="44450" marT="0" marB="0" anchor="ctr"/>
                </a:tc>
                <a:tc>
                  <a:txBody>
                    <a:bodyPr/>
                    <a:lstStyle/>
                    <a:p>
                      <a:pPr marL="0" lvl="0" indent="0" algn="ctr">
                        <a:lnSpc>
                          <a:spcPct val="107000"/>
                        </a:lnSpc>
                        <a:spcAft>
                          <a:spcPts val="0"/>
                        </a:spcAft>
                        <a:buClr>
                          <a:srgbClr val="000000"/>
                        </a:buClr>
                        <a:buFont typeface="Calibri Light" panose="020F0302020204030204" pitchFamily="34" charset="0"/>
                        <a:buNone/>
                      </a:pPr>
                      <a:r>
                        <a:rPr lang="es-CL" sz="1200" kern="150" dirty="0" smtClean="0">
                          <a:effectLst/>
                        </a:rPr>
                        <a:t>50 puntos</a:t>
                      </a:r>
                      <a:endParaRPr lang="es-CL" sz="1200" kern="150" dirty="0">
                        <a:effectLst/>
                        <a:latin typeface="Liberation Serif"/>
                        <a:ea typeface="Times New Roman" panose="02020603050405020304" pitchFamily="18"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1757140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741214435"/>
              </p:ext>
            </p:extLst>
          </p:nvPr>
        </p:nvGraphicFramePr>
        <p:xfrm>
          <a:off x="35496" y="1772814"/>
          <a:ext cx="6480720" cy="4464498"/>
        </p:xfrm>
        <a:graphic>
          <a:graphicData uri="http://schemas.openxmlformats.org/drawingml/2006/table">
            <a:tbl>
              <a:tblPr firstRow="1" firstCol="1" bandRow="1">
                <a:tableStyleId>{5C22544A-7EE6-4342-B048-85BDC9FD1C3A}</a:tableStyleId>
              </a:tblPr>
              <a:tblGrid>
                <a:gridCol w="997034"/>
                <a:gridCol w="1424334"/>
                <a:gridCol w="1353117"/>
                <a:gridCol w="1210684"/>
                <a:gridCol w="1495551"/>
              </a:tblGrid>
              <a:tr h="744083">
                <a:tc gridSpan="5">
                  <a:txBody>
                    <a:bodyPr/>
                    <a:lstStyle/>
                    <a:p>
                      <a:pPr algn="ctr">
                        <a:spcAft>
                          <a:spcPts val="0"/>
                        </a:spcAft>
                      </a:pPr>
                      <a:r>
                        <a:rPr lang="es-ES" sz="2000" dirty="0">
                          <a:effectLst/>
                        </a:rPr>
                        <a:t>RECURSOS FONDOS CONCURSABLES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algn="ctr">
                        <a:spcAft>
                          <a:spcPts val="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FONDO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600" dirty="0">
                          <a:effectLst/>
                        </a:rPr>
                        <a:t>ISFL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600" dirty="0">
                          <a:effectLst/>
                        </a:rPr>
                        <a:t>MUN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600" dirty="0">
                          <a:effectLst/>
                        </a:rPr>
                        <a:t>OEP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b="1"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rPr>
                        <a:t>TOTAL</a:t>
                      </a:r>
                      <a:endParaRPr lang="es-ES"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1600" b="1" dirty="0">
                          <a:effectLst/>
                        </a:rPr>
                        <a:t>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CULTURA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450.000.000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100.000.000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80.000.000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b="1" dirty="0">
                          <a:effectLst/>
                        </a:rPr>
                        <a:t>630.000.000</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DEPORTE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a:effectLst/>
                        </a:rPr>
                        <a:t>450.000.000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80.000.000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30.000.000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b="1" dirty="0">
                          <a:effectLst/>
                        </a:rPr>
                        <a:t>560.000.000</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SOCIAL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a:effectLst/>
                        </a:rPr>
                        <a:t>500.000.000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80.000.000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90.000.000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b="1" dirty="0">
                          <a:effectLst/>
                        </a:rPr>
                        <a:t>670.000.000</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TOTAL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a:effectLst/>
                        </a:rPr>
                        <a:t>1.400.000.000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a:effectLst/>
                        </a:rPr>
                        <a:t>260.000.000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200.000.000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b="1" dirty="0">
                          <a:effectLst/>
                        </a:rPr>
                        <a:t>1.860.000.000</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7" name="Flecha izquierda 6"/>
          <p:cNvSpPr/>
          <p:nvPr/>
        </p:nvSpPr>
        <p:spPr>
          <a:xfrm>
            <a:off x="6516216" y="3182006"/>
            <a:ext cx="252028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Máx. $20.000.000 c/1</a:t>
            </a:r>
            <a:endParaRPr lang="es-ES" dirty="0"/>
          </a:p>
        </p:txBody>
      </p:sp>
      <p:sp>
        <p:nvSpPr>
          <p:cNvPr id="8" name="Flecha izquierda 7"/>
          <p:cNvSpPr/>
          <p:nvPr/>
        </p:nvSpPr>
        <p:spPr>
          <a:xfrm>
            <a:off x="6516216" y="4017575"/>
            <a:ext cx="252028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Máx. $10.000.000 c/1</a:t>
            </a:r>
            <a:endParaRPr lang="es-ES" dirty="0"/>
          </a:p>
        </p:txBody>
      </p:sp>
      <p:sp>
        <p:nvSpPr>
          <p:cNvPr id="9" name="Flecha izquierda 8"/>
          <p:cNvSpPr/>
          <p:nvPr/>
        </p:nvSpPr>
        <p:spPr>
          <a:xfrm>
            <a:off x="6516216" y="4869160"/>
            <a:ext cx="252028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Máx. $15.000.000 c/1</a:t>
            </a:r>
            <a:endParaRPr lang="es-ES" dirty="0"/>
          </a:p>
        </p:txBody>
      </p:sp>
      <p:sp>
        <p:nvSpPr>
          <p:cNvPr id="10" name="Título 4"/>
          <p:cNvSpPr txBox="1">
            <a:spLocks/>
          </p:cNvSpPr>
          <p:nvPr/>
        </p:nvSpPr>
        <p:spPr>
          <a:xfrm>
            <a:off x="539552" y="641481"/>
            <a:ext cx="8280920" cy="76613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a:lnSpc>
                <a:spcPct val="90000"/>
              </a:lnSpc>
              <a:spcBef>
                <a:spcPts val="1200"/>
              </a:spcBef>
              <a:spcAft>
                <a:spcPts val="200"/>
              </a:spcAft>
              <a:buClr>
                <a:schemeClr val="accent1"/>
              </a:buClr>
              <a:buSzPct val="100000"/>
            </a:pPr>
            <a:r>
              <a:rPr lang="es-ES_tradnl"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¿Cuales son los recursos disponibles para el año 2016?</a:t>
            </a:r>
            <a:endParaRPr lang="es-ES"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941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1800" y="620688"/>
            <a:ext cx="3645485" cy="646331"/>
          </a:xfrm>
          <a:prstGeom prst="rect">
            <a:avLst/>
          </a:prstGeom>
        </p:spPr>
        <p:txBody>
          <a:bodyPr wrap="none">
            <a:spAutoFit/>
          </a:bodyPr>
          <a:lstStyle/>
          <a:p>
            <a:pPr algn="ctr"/>
            <a:r>
              <a:rPr lang="es-ES_tradnl" dirty="0"/>
              <a:t>Cumplimiento de requisitos </a:t>
            </a:r>
            <a:r>
              <a:rPr lang="es-ES_tradnl" dirty="0" smtClean="0"/>
              <a:t>formales</a:t>
            </a:r>
          </a:p>
          <a:p>
            <a:pPr algn="ctr"/>
            <a:r>
              <a:rPr lang="es-ES_tradnl" dirty="0" smtClean="0"/>
              <a:t>“Apelación”</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719124859"/>
              </p:ext>
            </p:extLst>
          </p:nvPr>
        </p:nvGraphicFramePr>
        <p:xfrm>
          <a:off x="1835696" y="1484784"/>
          <a:ext cx="5472608" cy="2016224"/>
        </p:xfrm>
        <a:graphic>
          <a:graphicData uri="http://schemas.openxmlformats.org/drawingml/2006/table">
            <a:tbl>
              <a:tblPr firstRow="1" firstCol="1" bandRow="1">
                <a:tableStyleId>{5C22544A-7EE6-4342-B048-85BDC9FD1C3A}</a:tableStyleId>
              </a:tblPr>
              <a:tblGrid>
                <a:gridCol w="2138788"/>
                <a:gridCol w="2138788"/>
                <a:gridCol w="1195032"/>
              </a:tblGrid>
              <a:tr h="557919">
                <a:tc>
                  <a:txBody>
                    <a:bodyPr/>
                    <a:lstStyle/>
                    <a:p>
                      <a:pPr algn="ctr">
                        <a:lnSpc>
                          <a:spcPct val="107000"/>
                        </a:lnSpc>
                        <a:spcAft>
                          <a:spcPts val="0"/>
                        </a:spcAft>
                      </a:pPr>
                      <a:r>
                        <a:rPr lang="es-CL" sz="1200" kern="150" dirty="0">
                          <a:effectLst/>
                        </a:rPr>
                        <a:t>SUB CRITERIOS</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PUNTOS</a:t>
                      </a:r>
                      <a:endParaRPr lang="es-CL" sz="1200" kern="150">
                        <a:effectLst/>
                        <a:latin typeface="Liberation Serif"/>
                        <a:ea typeface="Droid Sans Fallback"/>
                        <a:cs typeface="FreeSans"/>
                      </a:endParaRPr>
                    </a:p>
                  </a:txBody>
                  <a:tcPr marL="6350" marR="6350" marT="0" marB="0" anchor="ctr"/>
                </a:tc>
              </a:tr>
              <a:tr h="857107">
                <a:tc rowSpan="2">
                  <a:txBody>
                    <a:bodyPr/>
                    <a:lstStyle/>
                    <a:p>
                      <a:pPr algn="just">
                        <a:lnSpc>
                          <a:spcPct val="107000"/>
                        </a:lnSpc>
                        <a:spcAft>
                          <a:spcPts val="0"/>
                        </a:spcAft>
                      </a:pPr>
                      <a:r>
                        <a:rPr lang="es-CL" sz="1200" kern="150" dirty="0">
                          <a:effectLst/>
                        </a:rPr>
                        <a:t>Cumplimiento de antecedentes requeridos.</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800"/>
                        </a:spcAft>
                      </a:pPr>
                      <a:r>
                        <a:rPr lang="es-CL" sz="1200">
                          <a:effectLst/>
                        </a:rPr>
                        <a:t>Cumple con todos los documentos requeridos sin observación.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100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01198">
                <a:tc vMerge="1">
                  <a:txBody>
                    <a:bodyPr/>
                    <a:lstStyle/>
                    <a:p>
                      <a:endParaRPr lang="es-CL"/>
                    </a:p>
                  </a:txBody>
                  <a:tcPr/>
                </a:tc>
                <a:tc>
                  <a:txBody>
                    <a:bodyPr/>
                    <a:lstStyle/>
                    <a:p>
                      <a:pPr algn="ctr">
                        <a:lnSpc>
                          <a:spcPct val="107000"/>
                        </a:lnSpc>
                        <a:spcAft>
                          <a:spcPts val="800"/>
                        </a:spcAft>
                      </a:pPr>
                      <a:r>
                        <a:rPr lang="es-CL" sz="1200" dirty="0">
                          <a:effectLst/>
                        </a:rPr>
                        <a:t>Presenta observaciones.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dirty="0">
                          <a:effectLst/>
                        </a:rPr>
                        <a:t>50 puntos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6" name="Rectángulo 5"/>
          <p:cNvSpPr/>
          <p:nvPr/>
        </p:nvSpPr>
        <p:spPr>
          <a:xfrm>
            <a:off x="1138158" y="3645024"/>
            <a:ext cx="6912768" cy="2414122"/>
          </a:xfrm>
          <a:prstGeom prst="rect">
            <a:avLst/>
          </a:prstGeom>
        </p:spPr>
        <p:txBody>
          <a:bodyPr wrap="square">
            <a:spAutoFit/>
          </a:bodyPr>
          <a:lstStyle/>
          <a:p>
            <a:pPr algn="just">
              <a:lnSpc>
                <a:spcPct val="107000"/>
              </a:lnSpc>
              <a:spcAft>
                <a:spcPts val="800"/>
              </a:spcAft>
            </a:pPr>
            <a:r>
              <a:rPr lang="es-CL" sz="1200" u="sng" dirty="0">
                <a:latin typeface="Calibri Light" panose="020F0302020204030204" pitchFamily="34" charset="0"/>
                <a:ea typeface="Calibri" panose="020F0502020204030204" pitchFamily="34" charset="0"/>
                <a:cs typeface="Times New Roman" panose="02020603050405020304" pitchFamily="18" charset="0"/>
              </a:rPr>
              <a:t>Para aquellas iniciativas que postulan en línea:</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arenR"/>
            </a:pPr>
            <a:r>
              <a:rPr lang="es-ES" sz="1200" dirty="0">
                <a:latin typeface="Calibri Light" panose="020F0302020204030204" pitchFamily="34" charset="0"/>
                <a:ea typeface="Times New Roman" panose="02020603050405020304" pitchFamily="18" charset="0"/>
              </a:rPr>
              <a:t>Levantar documentos no legibles.</a:t>
            </a:r>
            <a:endParaRPr lang="es-CL"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ES" sz="1200" dirty="0">
                <a:latin typeface="Calibri Light" panose="020F0302020204030204" pitchFamily="34" charset="0"/>
                <a:ea typeface="Times New Roman" panose="02020603050405020304" pitchFamily="18" charset="0"/>
              </a:rPr>
              <a:t>Levantar un documento en una sección distinta al requerido en las bases.</a:t>
            </a:r>
            <a:endParaRPr lang="es-CL" sz="1200" dirty="0">
              <a:latin typeface="Times New Roman" panose="02020603050405020304" pitchFamily="18" charset="0"/>
              <a:ea typeface="Times New Roman" panose="02020603050405020304" pitchFamily="18" charset="0"/>
            </a:endParaRPr>
          </a:p>
          <a:p>
            <a:pPr marL="228600" algn="just">
              <a:lnSpc>
                <a:spcPct val="107000"/>
              </a:lnSpc>
              <a:spcAft>
                <a:spcPts val="800"/>
              </a:spcAft>
            </a:pPr>
            <a:r>
              <a:rPr lang="es-CL" sz="1200" dirty="0">
                <a:latin typeface="Calibri Light" panose="020F0302020204030204" pitchFamily="34" charset="0"/>
                <a:ea typeface="Calibri" panose="020F0502020204030204" pitchFamily="34" charset="0"/>
                <a:cs typeface="Times New Roman" panose="02020603050405020304" pitchFamily="18" charset="0"/>
              </a:rPr>
              <a:t> </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200" b="1" dirty="0">
                <a:latin typeface="Calibri Light" panose="020F0302020204030204" pitchFamily="34" charset="0"/>
                <a:ea typeface="Calibri" panose="020F0502020204030204" pitchFamily="34" charset="0"/>
                <a:cs typeface="Times New Roman" panose="02020603050405020304" pitchFamily="18" charset="0"/>
              </a:rPr>
              <a:t>Nota: Para aquellas Instituciones que levanten un documento en blanco al sistema, con el objetivo de avanzar en el ingreso al sistema, su iniciativa será declarada inadmisible. </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u="sng" dirty="0">
                <a:latin typeface="Calibri Light" panose="020F0302020204030204" pitchFamily="34" charset="0"/>
                <a:ea typeface="Calibri" panose="020F0502020204030204" pitchFamily="34" charset="0"/>
                <a:cs typeface="Times New Roman" panose="02020603050405020304" pitchFamily="18" charset="0"/>
              </a:rPr>
              <a:t>Para aquellas iniciativas que postulan en papel:</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arenR"/>
            </a:pPr>
            <a:r>
              <a:rPr lang="es-ES" sz="1200" dirty="0">
                <a:latin typeface="Calibri Light" panose="020F0302020204030204" pitchFamily="34" charset="0"/>
                <a:ea typeface="Times New Roman" panose="02020603050405020304" pitchFamily="18" charset="0"/>
              </a:rPr>
              <a:t>Falta de firma en cualquier Anexo, salvo en el Anexo Nº1: Formulario de Postulación, en cuyo caso será declarada inadmisible.</a:t>
            </a:r>
            <a:endParaRPr lang="es-CL"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ES" sz="1200" dirty="0">
                <a:latin typeface="Calibri Light" panose="020F0302020204030204" pitchFamily="34" charset="0"/>
                <a:ea typeface="Times New Roman" panose="02020603050405020304" pitchFamily="18" charset="0"/>
              </a:rPr>
              <a:t>Falta de fotocopia del RUT de la institución y</a:t>
            </a:r>
            <a:r>
              <a:rPr lang="es-ES" sz="1200" dirty="0">
                <a:solidFill>
                  <a:srgbClr val="1F497D"/>
                </a:solidFill>
                <a:latin typeface="Calibri Light" panose="020F0302020204030204" pitchFamily="34" charset="0"/>
                <a:ea typeface="Times New Roman" panose="02020603050405020304" pitchFamily="18" charset="0"/>
              </a:rPr>
              <a:t>/o </a:t>
            </a:r>
            <a:r>
              <a:rPr lang="es-ES" sz="1200" dirty="0">
                <a:latin typeface="Calibri Light" panose="020F0302020204030204" pitchFamily="34" charset="0"/>
                <a:ea typeface="Times New Roman" panose="02020603050405020304" pitchFamily="18" charset="0"/>
              </a:rPr>
              <a:t>fotocopia de la cédula identidad del Representante </a:t>
            </a:r>
            <a:r>
              <a:rPr lang="es-ES" sz="1200" dirty="0">
                <a:solidFill>
                  <a:srgbClr val="1F497D"/>
                </a:solidFill>
                <a:latin typeface="Calibri Light" panose="020F0302020204030204" pitchFamily="34" charset="0"/>
                <a:ea typeface="Times New Roman" panose="02020603050405020304" pitchFamily="18" charset="0"/>
              </a:rPr>
              <a:t>L</a:t>
            </a:r>
            <a:r>
              <a:rPr lang="es-ES" sz="1200" dirty="0">
                <a:latin typeface="Calibri Light" panose="020F0302020204030204" pitchFamily="34" charset="0"/>
                <a:ea typeface="Times New Roman" panose="02020603050405020304" pitchFamily="18" charset="0"/>
              </a:rPr>
              <a:t>egal.</a:t>
            </a:r>
            <a:endParaRPr lang="es-CL"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164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hlinkClick r:id="rId2"/>
          </p:cNvPr>
          <p:cNvSpPr/>
          <p:nvPr/>
        </p:nvSpPr>
        <p:spPr>
          <a:xfrm>
            <a:off x="3419872" y="2780928"/>
            <a:ext cx="3816424"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smtClean="0">
                <a:hlinkClick r:id="rId3"/>
              </a:rPr>
              <a:t>www.goremagallanes.cl</a:t>
            </a:r>
            <a:endParaRPr lang="es-CL" sz="2800" dirty="0"/>
          </a:p>
        </p:txBody>
      </p:sp>
      <p:sp>
        <p:nvSpPr>
          <p:cNvPr id="5" name="CuadroTexto 4"/>
          <p:cNvSpPr txBox="1"/>
          <p:nvPr/>
        </p:nvSpPr>
        <p:spPr>
          <a:xfrm>
            <a:off x="2555776" y="908720"/>
            <a:ext cx="4205190" cy="523220"/>
          </a:xfrm>
          <a:prstGeom prst="rect">
            <a:avLst/>
          </a:prstGeom>
          <a:noFill/>
        </p:spPr>
        <p:txBody>
          <a:bodyPr wrap="none" rtlCol="0">
            <a:spAutoFit/>
          </a:bodyPr>
          <a:lstStyle/>
          <a:p>
            <a:r>
              <a:rPr lang="es-ES_tradnl" sz="2800" dirty="0" smtClean="0"/>
              <a:t>COMO POSTULAR EN LÍNEA</a:t>
            </a:r>
            <a:endParaRPr lang="es-CL" sz="2800" dirty="0"/>
          </a:p>
        </p:txBody>
      </p:sp>
      <p:pic>
        <p:nvPicPr>
          <p:cNvPr id="6"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2780928"/>
            <a:ext cx="1072513" cy="1287016"/>
          </a:xfrm>
          <a:prstGeom prst="rect">
            <a:avLst/>
          </a:prstGeom>
        </p:spPr>
      </p:pic>
    </p:spTree>
    <p:extLst>
      <p:ext uri="{BB962C8B-B14F-4D97-AF65-F5344CB8AC3E}">
        <p14:creationId xmlns:p14="http://schemas.microsoft.com/office/powerpoint/2010/main" val="2461652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8540" y="116632"/>
            <a:ext cx="5544616" cy="461665"/>
          </a:xfrm>
          <a:prstGeom prst="rect">
            <a:avLst/>
          </a:prstGeom>
        </p:spPr>
        <p:txBody>
          <a:bodyPr wrap="square">
            <a:spAutoFit/>
          </a:bodyPr>
          <a:lstStyle/>
          <a:p>
            <a:pPr algn="ctr"/>
            <a:r>
              <a:rPr lang="es-ES_tradnl" sz="2000" b="1"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CERTIFICADO DE POSTULACIÓN </a:t>
            </a:r>
            <a:r>
              <a:rPr lang="es-ES_tradnl" sz="2400" dirty="0" smtClean="0"/>
              <a:t> </a:t>
            </a:r>
            <a:endParaRPr lang="es-ES" sz="2400" dirty="0"/>
          </a:p>
        </p:txBody>
      </p:sp>
      <p:pic>
        <p:nvPicPr>
          <p:cNvPr id="4" name="Imagen 3"/>
          <p:cNvPicPr>
            <a:picLocks noChangeAspect="1"/>
          </p:cNvPicPr>
          <p:nvPr/>
        </p:nvPicPr>
        <p:blipFill rotWithShape="1">
          <a:blip r:embed="rId2"/>
          <a:srcRect l="22208" t="10080" r="39132" b="7601"/>
          <a:stretch/>
        </p:blipFill>
        <p:spPr>
          <a:xfrm>
            <a:off x="2339752" y="608354"/>
            <a:ext cx="4680520" cy="5605990"/>
          </a:xfrm>
          <a:prstGeom prst="rect">
            <a:avLst/>
          </a:prstGeom>
        </p:spPr>
      </p:pic>
    </p:spTree>
    <p:extLst>
      <p:ext uri="{BB962C8B-B14F-4D97-AF65-F5344CB8AC3E}">
        <p14:creationId xmlns:p14="http://schemas.microsoft.com/office/powerpoint/2010/main" val="1688537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737" t="9569" r="37200" b="4305"/>
          <a:stretch/>
        </p:blipFill>
        <p:spPr>
          <a:xfrm>
            <a:off x="1835696" y="260648"/>
            <a:ext cx="5184576" cy="5832648"/>
          </a:xfrm>
          <a:prstGeom prst="rect">
            <a:avLst/>
          </a:prstGeom>
          <a:ln>
            <a:solidFill>
              <a:schemeClr val="tx1"/>
            </a:solidFill>
          </a:ln>
        </p:spPr>
      </p:pic>
    </p:spTree>
    <p:extLst>
      <p:ext uri="{BB962C8B-B14F-4D97-AF65-F5344CB8AC3E}">
        <p14:creationId xmlns:p14="http://schemas.microsoft.com/office/powerpoint/2010/main" val="1817520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1" y="548680"/>
            <a:ext cx="7649113" cy="5256584"/>
          </a:xfrm>
        </p:spPr>
        <p:txBody>
          <a:bodyPr>
            <a:normAutofit/>
          </a:bodyPr>
          <a:lstStyle/>
          <a:p>
            <a:pPr marL="0" indent="0" algn="just">
              <a:buNone/>
            </a:pPr>
            <a:endParaRPr lang="es-CL" dirty="0" smtClean="0"/>
          </a:p>
          <a:p>
            <a:pPr marL="0" lvl="0" indent="0">
              <a:buNone/>
            </a:pPr>
            <a:r>
              <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b="1" spc="-50" dirty="0">
                <a:solidFill>
                  <a:schemeClr val="tx1"/>
                </a:solidFill>
                <a:latin typeface="Verdana" panose="020B0604030504040204" pitchFamily="34" charset="0"/>
                <a:ea typeface="Verdana" panose="020B0604030504040204" pitchFamily="34" charset="0"/>
                <a:cs typeface="Verdana" panose="020B0604030504040204" pitchFamily="34" charset="0"/>
              </a:rPr>
              <a:t>¿Cómo puedo postular </a:t>
            </a:r>
            <a:r>
              <a:rPr lang="es-CL" b="1" spc="-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los fondos?</a:t>
            </a:r>
            <a:endParaRPr lang="es-CL" b="1" spc="-5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lvl="0" indent="0">
              <a:buNone/>
            </a:pPr>
            <a:endParaRPr lang="es-C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lvl="0" indent="0">
              <a:buNone/>
            </a:pPr>
            <a:endParaRPr lang="es-E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r>
              <a:rPr lang="es-CL" sz="2000" dirty="0" smtClean="0">
                <a:latin typeface="Verdana" panose="020B0604030504040204" pitchFamily="34" charset="0"/>
                <a:ea typeface="Verdana" panose="020B0604030504040204" pitchFamily="34" charset="0"/>
                <a:cs typeface="Verdana" panose="020B0604030504040204" pitchFamily="34" charset="0"/>
              </a:rPr>
              <a:t>La postulación es posible en </a:t>
            </a:r>
            <a:r>
              <a:rPr lang="es-CL" sz="2000" b="1" u="sng" dirty="0" smtClean="0">
                <a:latin typeface="Verdana" panose="020B0604030504040204" pitchFamily="34" charset="0"/>
                <a:ea typeface="Verdana" panose="020B0604030504040204" pitchFamily="34" charset="0"/>
                <a:cs typeface="Verdana" panose="020B0604030504040204" pitchFamily="34" charset="0"/>
              </a:rPr>
              <a:t>dos (2) modalidades</a:t>
            </a:r>
            <a:r>
              <a:rPr lang="es-CL" sz="2000" dirty="0" smtClean="0">
                <a:latin typeface="Verdana" panose="020B0604030504040204" pitchFamily="34" charset="0"/>
                <a:ea typeface="Verdana" panose="020B0604030504040204" pitchFamily="34" charset="0"/>
                <a:cs typeface="Verdana" panose="020B0604030504040204" pitchFamily="34" charset="0"/>
              </a:rPr>
              <a:t>: </a:t>
            </a:r>
          </a:p>
          <a:p>
            <a:pPr algn="just">
              <a:lnSpc>
                <a:spcPts val="2400"/>
              </a:lnSpc>
            </a:pPr>
            <a:r>
              <a:rPr lang="es-CL" dirty="0" smtClean="0">
                <a:latin typeface="Verdana" panose="020B0604030504040204" pitchFamily="34" charset="0"/>
                <a:ea typeface="Verdana" panose="020B0604030504040204" pitchFamily="34" charset="0"/>
                <a:cs typeface="Verdana" panose="020B0604030504040204" pitchFamily="34" charset="0"/>
              </a:rPr>
              <a:t>1. Por medio de papel enviado a la oficina de partes del Gobierno regional o a las oficinas de las gobernaciones provinciales de la región.</a:t>
            </a:r>
          </a:p>
          <a:p>
            <a:pPr algn="just">
              <a:lnSpc>
                <a:spcPts val="2400"/>
              </a:lnSpc>
            </a:pPr>
            <a:r>
              <a:rPr lang="es-CL" dirty="0" smtClean="0">
                <a:latin typeface="Verdana" panose="020B0604030504040204" pitchFamily="34" charset="0"/>
                <a:ea typeface="Verdana" panose="020B0604030504040204" pitchFamily="34" charset="0"/>
                <a:cs typeface="Verdana" panose="020B0604030504040204" pitchFamily="34" charset="0"/>
              </a:rPr>
              <a:t>2. </a:t>
            </a:r>
            <a:r>
              <a:rPr lang="es-CL" dirty="0">
                <a:latin typeface="Verdana" panose="020B0604030504040204" pitchFamily="34" charset="0"/>
                <a:ea typeface="Verdana" panose="020B0604030504040204" pitchFamily="34" charset="0"/>
                <a:cs typeface="Verdana" panose="020B0604030504040204" pitchFamily="34" charset="0"/>
              </a:rPr>
              <a:t>A</a:t>
            </a:r>
            <a:r>
              <a:rPr lang="es-CL" dirty="0" smtClean="0">
                <a:latin typeface="Verdana" panose="020B0604030504040204" pitchFamily="34" charset="0"/>
                <a:ea typeface="Verdana" panose="020B0604030504040204" pitchFamily="34" charset="0"/>
                <a:cs typeface="Verdana" panose="020B0604030504040204" pitchFamily="34" charset="0"/>
              </a:rPr>
              <a:t> través del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link inserto </a:t>
            </a:r>
            <a:r>
              <a:rPr lang="es-CL" dirty="0" smtClean="0">
                <a:latin typeface="Verdana" panose="020B0604030504040204" pitchFamily="34" charset="0"/>
                <a:ea typeface="Verdana" panose="020B0604030504040204" pitchFamily="34" charset="0"/>
                <a:cs typeface="Verdana" panose="020B0604030504040204" pitchFamily="34" charset="0"/>
              </a:rPr>
              <a:t>en la página web del Gobierno Regional, </a:t>
            </a:r>
            <a:r>
              <a:rPr lang="es-CL" b="1" dirty="0" smtClean="0">
                <a:latin typeface="Verdana" panose="020B0604030504040204" pitchFamily="34" charset="0"/>
                <a:ea typeface="Verdana" panose="020B0604030504040204" pitchFamily="34" charset="0"/>
                <a:cs typeface="Verdana" panose="020B0604030504040204" pitchFamily="34" charset="0"/>
                <a:hlinkClick r:id="rId2"/>
              </a:rPr>
              <a:t>www.goremagallanes.cl</a:t>
            </a:r>
            <a:endParaRPr lang="es-CL" b="1" dirty="0" smtClean="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ES" sz="2000" dirty="0" smtClean="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CL" b="1" dirty="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CL" b="1" dirty="0">
              <a:latin typeface="Verdana" panose="020B0604030504040204" pitchFamily="34" charset="0"/>
              <a:ea typeface="Verdana" panose="020B0604030504040204" pitchFamily="34" charset="0"/>
              <a:cs typeface="Verdana" panose="020B0604030504040204" pitchFamily="34" charset="0"/>
            </a:endParaRPr>
          </a:p>
          <a:p>
            <a:pPr marL="0" indent="0" algn="just">
              <a:lnSpc>
                <a:spcPts val="2400"/>
              </a:lnSpc>
              <a:buNone/>
            </a:pPr>
            <a:endParaRPr lang="es-ES" dirty="0" smtClean="0"/>
          </a:p>
          <a:p>
            <a:pPr marL="0" indent="0">
              <a:buNone/>
            </a:pPr>
            <a:endParaRPr lang="es-ES" dirty="0"/>
          </a:p>
        </p:txBody>
      </p:sp>
      <p:pic>
        <p:nvPicPr>
          <p:cNvPr id="4" name="Imagen 3"/>
          <p:cNvPicPr/>
          <p:nvPr/>
        </p:nvPicPr>
        <p:blipFill rotWithShape="1">
          <a:blip r:embed="rId3">
            <a:extLst>
              <a:ext uri="{28A0092B-C50C-407E-A947-70E740481C1C}">
                <a14:useLocalDpi xmlns:a14="http://schemas.microsoft.com/office/drawing/2010/main" val="0"/>
              </a:ext>
            </a:extLst>
          </a:blip>
          <a:srcRect t="6796"/>
          <a:stretch/>
        </p:blipFill>
        <p:spPr>
          <a:xfrm>
            <a:off x="7540593" y="620688"/>
            <a:ext cx="1008112" cy="987549"/>
          </a:xfrm>
          <a:prstGeom prst="rect">
            <a:avLst/>
          </a:prstGeom>
        </p:spPr>
      </p:pic>
    </p:spTree>
    <p:extLst>
      <p:ext uri="{BB962C8B-B14F-4D97-AF65-F5344CB8AC3E}">
        <p14:creationId xmlns:p14="http://schemas.microsoft.com/office/powerpoint/2010/main" val="2861459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946082042"/>
              </p:ext>
            </p:extLst>
          </p:nvPr>
        </p:nvGraphicFramePr>
        <p:xfrm>
          <a:off x="822325" y="420973"/>
          <a:ext cx="7854131" cy="5687151"/>
        </p:xfrm>
        <a:graphic>
          <a:graphicData uri="http://schemas.openxmlformats.org/drawingml/2006/table">
            <a:tbl>
              <a:tblPr firstRow="1" firstCol="1" bandRow="1">
                <a:tableStyleId>{5C22544A-7EE6-4342-B048-85BDC9FD1C3A}</a:tableStyleId>
              </a:tblPr>
              <a:tblGrid>
                <a:gridCol w="2376660"/>
                <a:gridCol w="5477471"/>
              </a:tblGrid>
              <a:tr h="445740">
                <a:tc>
                  <a:txBody>
                    <a:bodyPr/>
                    <a:lstStyle/>
                    <a:p>
                      <a:pPr algn="ctr">
                        <a:spcAft>
                          <a:spcPts val="0"/>
                        </a:spcAft>
                      </a:pPr>
                      <a:r>
                        <a:rPr lang="es-CL" sz="1200" dirty="0">
                          <a:effectLst/>
                        </a:rPr>
                        <a:t>ACTIVIDAD</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760" algn="ctr">
                        <a:spcAft>
                          <a:spcPts val="0"/>
                        </a:spcAft>
                      </a:pPr>
                      <a:r>
                        <a:rPr lang="es-CL" sz="1200">
                          <a:effectLst/>
                        </a:rPr>
                        <a:t>DESCRIPCION</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860409">
                <a:tc>
                  <a:txBody>
                    <a:bodyPr/>
                    <a:lstStyle/>
                    <a:p>
                      <a:pPr algn="ctr">
                        <a:spcAft>
                          <a:spcPts val="0"/>
                        </a:spcAft>
                      </a:pPr>
                      <a:r>
                        <a:rPr lang="es-CL" sz="1200">
                          <a:effectLst/>
                        </a:rPr>
                        <a:t>Patrimonio e Identidad Cultural Regional</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760" algn="just">
                        <a:spcAft>
                          <a:spcPts val="0"/>
                        </a:spcAft>
                      </a:pPr>
                      <a:r>
                        <a:rPr lang="es-CL" sz="1200">
                          <a:effectLst/>
                        </a:rPr>
                        <a:t>Iniciativas relacionadas a la investigación, formación, difusión, registro, protección y conservación del patrimonio e identidad cultural regional tangible e intangible, patrimonio natural, incluyendo el legado cultural de las colonias inmigrantes pioneras en Magallanes.</a:t>
                      </a:r>
                      <a:endParaRPr lang="es-CL" sz="1200">
                        <a:effectLst/>
                        <a:latin typeface="Times New Roman" panose="02020603050405020304" pitchFamily="18" charset="0"/>
                        <a:ea typeface="Times New Roman" panose="02020603050405020304" pitchFamily="18" charset="0"/>
                      </a:endParaRPr>
                    </a:p>
                  </a:txBody>
                  <a:tcPr marL="68580" marR="68580" marT="0" marB="0"/>
                </a:tc>
              </a:tr>
              <a:tr h="860409">
                <a:tc>
                  <a:txBody>
                    <a:bodyPr/>
                    <a:lstStyle/>
                    <a:p>
                      <a:pPr algn="ctr">
                        <a:spcAft>
                          <a:spcPts val="0"/>
                        </a:spcAft>
                      </a:pPr>
                      <a:r>
                        <a:rPr lang="es-CL" sz="1200">
                          <a:effectLst/>
                        </a:rPr>
                        <a:t>Formación</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760" algn="just">
                        <a:spcAft>
                          <a:spcPts val="0"/>
                        </a:spcAft>
                      </a:pPr>
                      <a:r>
                        <a:rPr lang="es-CL" sz="1200">
                          <a:effectLst/>
                        </a:rPr>
                        <a:t>Iniciativas destinadas a solventar talleres, seminarios, cursos, clínicas, encuentros y todo tipo de actividades destinadas a la formación de estudiantes, artistas y público en general en el ámbito del arte y la cultura.</a:t>
                      </a:r>
                      <a:endParaRPr lang="es-CL" sz="1200">
                        <a:effectLst/>
                        <a:latin typeface="Times New Roman" panose="02020603050405020304" pitchFamily="18" charset="0"/>
                        <a:ea typeface="Times New Roman" panose="02020603050405020304" pitchFamily="18" charset="0"/>
                      </a:endParaRPr>
                    </a:p>
                  </a:txBody>
                  <a:tcPr marL="68580" marR="68580" marT="0" marB="0"/>
                </a:tc>
              </a:tr>
              <a:tr h="1147212">
                <a:tc>
                  <a:txBody>
                    <a:bodyPr/>
                    <a:lstStyle/>
                    <a:p>
                      <a:pPr algn="ctr">
                        <a:spcAft>
                          <a:spcPts val="0"/>
                        </a:spcAft>
                      </a:pPr>
                      <a:r>
                        <a:rPr lang="es-CL" sz="1200">
                          <a:effectLst/>
                        </a:rPr>
                        <a:t>Producción</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760" algn="just">
                        <a:spcAft>
                          <a:spcPts val="0"/>
                        </a:spcAft>
                      </a:pPr>
                      <a:r>
                        <a:rPr lang="es-CL" sz="1200" dirty="0">
                          <a:effectLst/>
                        </a:rPr>
                        <a:t>Iniciativas orientadas a financiar los gastos de realización, en todas sus etapas, de eventos culturales tales como conciertos, obras teatrales, recitales, presentaciones de danza, artes de la plástica y la música, artes escénicas en general, de orquestas y/o coros infantiles, juveniles y de adultos e </a:t>
                      </a:r>
                      <a:r>
                        <a:rPr lang="es-CL" sz="1200" dirty="0" err="1">
                          <a:effectLst/>
                        </a:rPr>
                        <a:t>itinerancias</a:t>
                      </a:r>
                      <a:r>
                        <a:rPr lang="es-CL" sz="1200" dirty="0">
                          <a:effectLst/>
                        </a:rPr>
                        <a:t>.</a:t>
                      </a:r>
                      <a:endParaRPr lang="es-CL" sz="1200" dirty="0">
                        <a:effectLst/>
                        <a:latin typeface="Times New Roman" panose="02020603050405020304" pitchFamily="18" charset="0"/>
                        <a:ea typeface="Times New Roman" panose="02020603050405020304" pitchFamily="18" charset="0"/>
                      </a:endParaRPr>
                    </a:p>
                  </a:txBody>
                  <a:tcPr marL="68580" marR="68580" marT="0" marB="0"/>
                </a:tc>
              </a:tr>
              <a:tr h="860409">
                <a:tc>
                  <a:txBody>
                    <a:bodyPr/>
                    <a:lstStyle/>
                    <a:p>
                      <a:pPr algn="ctr">
                        <a:spcAft>
                          <a:spcPts val="0"/>
                        </a:spcAft>
                      </a:pPr>
                      <a:r>
                        <a:rPr lang="es-CL" sz="1200">
                          <a:effectLst/>
                        </a:rPr>
                        <a:t>Difusión y Estudios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760" algn="just">
                        <a:spcAft>
                          <a:spcPts val="0"/>
                        </a:spcAft>
                      </a:pPr>
                      <a:r>
                        <a:rPr lang="es-CL" sz="1200">
                          <a:effectLst/>
                        </a:rPr>
                        <a:t>Iniciativas que estén destinadas a financiar estudios, publicaciones, material audiovisual y/o trabajos de investigación, tendientes a cautelar el patrimonio histórico, artístico y cultural de la Región. </a:t>
                      </a:r>
                      <a:endParaRPr lang="es-CL" sz="1200">
                        <a:effectLst/>
                        <a:latin typeface="Times New Roman" panose="02020603050405020304" pitchFamily="18" charset="0"/>
                        <a:ea typeface="Times New Roman" panose="02020603050405020304" pitchFamily="18" charset="0"/>
                      </a:endParaRPr>
                    </a:p>
                  </a:txBody>
                  <a:tcPr marL="68580" marR="68580" marT="0" marB="0"/>
                </a:tc>
              </a:tr>
              <a:tr h="350931">
                <a:tc>
                  <a:txBody>
                    <a:bodyPr/>
                    <a:lstStyle/>
                    <a:p>
                      <a:pPr algn="ctr">
                        <a:spcAft>
                          <a:spcPts val="0"/>
                        </a:spcAft>
                      </a:pPr>
                      <a:r>
                        <a:rPr lang="es-CL" sz="1200">
                          <a:effectLst/>
                        </a:rPr>
                        <a:t>Otras Manifestaciones Culturales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760" algn="just">
                        <a:spcAft>
                          <a:spcPts val="0"/>
                        </a:spcAft>
                      </a:pPr>
                      <a:r>
                        <a:rPr lang="es-CL" sz="1200">
                          <a:effectLst/>
                        </a:rPr>
                        <a:t>Iniciativas en materia de artesanía, folclore, canto popular, fiestas religiosas y/o costumbristas.</a:t>
                      </a:r>
                      <a:endParaRPr lang="es-CL" sz="1200">
                        <a:effectLst/>
                        <a:latin typeface="Times New Roman" panose="02020603050405020304" pitchFamily="18" charset="0"/>
                        <a:ea typeface="Times New Roman" panose="02020603050405020304" pitchFamily="18" charset="0"/>
                      </a:endParaRPr>
                    </a:p>
                  </a:txBody>
                  <a:tcPr marL="68580" marR="68580" marT="0" marB="0"/>
                </a:tc>
              </a:tr>
              <a:tr h="1147212">
                <a:tc>
                  <a:txBody>
                    <a:bodyPr/>
                    <a:lstStyle/>
                    <a:p>
                      <a:pPr algn="ctr">
                        <a:spcAft>
                          <a:spcPts val="0"/>
                        </a:spcAft>
                      </a:pPr>
                      <a:r>
                        <a:rPr lang="es-CL" sz="1200">
                          <a:effectLst/>
                        </a:rPr>
                        <a:t>Música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760" algn="just">
                        <a:spcAft>
                          <a:spcPts val="0"/>
                        </a:spcAft>
                      </a:pPr>
                      <a:r>
                        <a:rPr lang="es-CL" sz="1200" dirty="0">
                          <a:effectLst/>
                        </a:rPr>
                        <a:t>Financiará la producción de obras musicales, grabaciones, carnavales, tocatas, recitales, clínicas, talleres, </a:t>
                      </a:r>
                      <a:r>
                        <a:rPr lang="es-CL" sz="1200" dirty="0" err="1">
                          <a:effectLst/>
                        </a:rPr>
                        <a:t>itinerancias</a:t>
                      </a:r>
                      <a:r>
                        <a:rPr lang="es-CL" sz="1200" dirty="0">
                          <a:effectLst/>
                        </a:rPr>
                        <a:t> y que pongan énfasis en expresiones de carácter folclórico, clásico y popular, además de coros sinfónicos, polifónicos, populares u otros. En esta categoría también se contemplan bandas de guerra e instrumentales.</a:t>
                      </a:r>
                      <a:endParaRPr lang="es-CL" sz="12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5" name="CuadroTexto 4"/>
          <p:cNvSpPr txBox="1"/>
          <p:nvPr/>
        </p:nvSpPr>
        <p:spPr>
          <a:xfrm>
            <a:off x="7236296" y="116632"/>
            <a:ext cx="1054199" cy="369332"/>
          </a:xfrm>
          <a:prstGeom prst="rect">
            <a:avLst/>
          </a:prstGeom>
          <a:noFill/>
        </p:spPr>
        <p:txBody>
          <a:bodyPr wrap="none" rtlCol="0">
            <a:spAutoFit/>
          </a:bodyPr>
          <a:lstStyle/>
          <a:p>
            <a:r>
              <a:rPr lang="es-ES_tradnl" dirty="0" smtClean="0"/>
              <a:t>CULTURA</a:t>
            </a:r>
            <a:endParaRPr lang="es-CL" dirty="0"/>
          </a:p>
        </p:txBody>
      </p:sp>
    </p:spTree>
    <p:extLst>
      <p:ext uri="{BB962C8B-B14F-4D97-AF65-F5344CB8AC3E}">
        <p14:creationId xmlns:p14="http://schemas.microsoft.com/office/powerpoint/2010/main" val="33772979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740352" y="476672"/>
            <a:ext cx="854721" cy="369332"/>
          </a:xfrm>
          <a:prstGeom prst="rect">
            <a:avLst/>
          </a:prstGeom>
          <a:noFill/>
        </p:spPr>
        <p:txBody>
          <a:bodyPr wrap="none" rtlCol="0">
            <a:spAutoFit/>
          </a:bodyPr>
          <a:lstStyle/>
          <a:p>
            <a:r>
              <a:rPr lang="es-ES_tradnl" dirty="0" smtClean="0"/>
              <a:t>SOCIAL</a:t>
            </a:r>
            <a:endParaRPr lang="es-CL" dirty="0"/>
          </a:p>
        </p:txBody>
      </p:sp>
      <p:sp>
        <p:nvSpPr>
          <p:cNvPr id="5" name="Rectángulo 4"/>
          <p:cNvSpPr/>
          <p:nvPr/>
        </p:nvSpPr>
        <p:spPr>
          <a:xfrm>
            <a:off x="467544" y="1147966"/>
            <a:ext cx="8352928" cy="4801314"/>
          </a:xfrm>
          <a:prstGeom prst="rect">
            <a:avLst/>
          </a:prstGeom>
        </p:spPr>
        <p:txBody>
          <a:bodyPr wrap="square">
            <a:spAutoFit/>
          </a:bodyPr>
          <a:lstStyle/>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Que tengan como objetivo mejorar la calidad de vida de la población y/o publico objetivos  determinados con necesidades específicas.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Que sean destinadas a actividades sociales que busquen fortalecer oportunidades para la  vida comunitaria.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Que promuevan los factores que protegen contra riesgos de salud y cambio de hábitos en  las conductas de riesgo de la población.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Que aborden directamente la asistencia y apoyo a su público objetivo.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Que realicen actividades de capacitación en temas atingentes a la entidad que postula. Implica organización de charlas, seminarios, invitación a expertos, y asistencia a congresos  relacionados con la naturaleza, fines y objetivos de la iniciativa.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Que realicen actividades  propias de programas de  tratamiento y rehabilitación de personas con consumo problemático de drogas tanto en población general como población específica tales como jóvenes, población penal, mujeres, personas en situación de calle, etc.  Lo anterior Incluye habilitación de dependencias para atención de pacientes (no considera remodelación o construcción).</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Que realicen actividades tendientes a prevención universal del consumo de drogas.</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8098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7584" y="548680"/>
            <a:ext cx="7344816" cy="5328593"/>
          </a:xfrm>
          <a:prstGeom prst="rect">
            <a:avLst/>
          </a:prstGeom>
        </p:spPr>
        <p:txBody>
          <a:bodyPr wrap="square">
            <a:spAutoFit/>
          </a:bodyPr>
          <a:lstStyle/>
          <a:p>
            <a:pPr marL="342900" lvl="0" indent="-342900" algn="just">
              <a:spcAft>
                <a:spcPts val="0"/>
              </a:spcAft>
              <a:buFont typeface="+mj-lt"/>
              <a:buAutoNum type="alphaLcPeriod"/>
            </a:pPr>
            <a:r>
              <a:rPr lang="es-ES" dirty="0">
                <a:latin typeface="Calibri Light" panose="020F0302020204030204" pitchFamily="34" charset="0"/>
                <a:ea typeface="Times New Roman" panose="02020603050405020304" pitchFamily="18" charset="0"/>
                <a:cs typeface="Arial" panose="020B0604020202020204" pitchFamily="34" charset="0"/>
              </a:rPr>
              <a:t>Iniciativas en el ámbito del deporte formativo o escolar, destinado a satisfacer las necesidades motoras de los beneficiarios y a educar a través del conocimiento, aprendizaje y desarrollo de algún tipo de disciplina deportiva.</a:t>
            </a:r>
            <a:endParaRPr lang="es-CL"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dirty="0">
                <a:latin typeface="Calibri Light" panose="020F0302020204030204" pitchFamily="34" charset="0"/>
                <a:ea typeface="Times New Roman" panose="02020603050405020304" pitchFamily="18" charset="0"/>
                <a:cs typeface="Arial" panose="020B0604020202020204" pitchFamily="34" charset="0"/>
              </a:rPr>
              <a:t>Iniciativas en el ámbito del deporte social y recreativo, destinado a acercar a la población al desarrollo de actividad física y promover un estilo de vida saludable. </a:t>
            </a:r>
            <a:endParaRPr lang="es-CL"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ES" dirty="0">
                <a:latin typeface="Calibri Light" panose="020F0302020204030204" pitchFamily="34" charset="0"/>
                <a:ea typeface="Times New Roman" panose="02020603050405020304" pitchFamily="18" charset="0"/>
                <a:cs typeface="Arial" panose="020B0604020202020204" pitchFamily="34" charset="0"/>
              </a:rPr>
              <a:t>Iniciativas de alta competencia, destinados a fortalecer la calidad y proyección de eventos deportivos comunales, regionales, nacionales e internacionales organizados en la Región.</a:t>
            </a:r>
            <a:endParaRPr lang="es-CL"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Iniciativas y competencias, destinadas a mejorar la preparación técnica y física de los deportistas de la región que participan en eventos deportivos comunales, regionales, nacionales e internacionales.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Iniciativas de competencias relevantes para la Región y que sean de alto impacto y participación. </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s-CL" dirty="0">
                <a:latin typeface="Calibri Light" panose="020F0302020204030204" pitchFamily="34" charset="0"/>
                <a:ea typeface="Calibri" panose="020F0502020204030204" pitchFamily="34" charset="0"/>
                <a:cs typeface="Arial" panose="020B0604020202020204" pitchFamily="34" charset="0"/>
              </a:rPr>
              <a:t>Iniciativas de capacitación destinadas a fortalecer el desarrollo organizacional de las entidades deportivas y el nivel técnico de los deportistas, técnicos, jueces y árbitros, en distintas disciplinas deportivas.</a:t>
            </a:r>
            <a:endParaRPr lang="es-CL" dirty="0">
              <a:latin typeface="Calibri" panose="020F0502020204030204" pitchFamily="34" charset="0"/>
              <a:ea typeface="Calibri" panose="020F0502020204030204" pitchFamily="34" charset="0"/>
              <a:cs typeface="Times New Roman" panose="02020603050405020304" pitchFamily="18" charset="0"/>
            </a:endParaRPr>
          </a:p>
          <a:p>
            <a:pPr marL="41910" algn="just">
              <a:lnSpc>
                <a:spcPct val="107000"/>
              </a:lnSpc>
              <a:spcAft>
                <a:spcPts val="0"/>
              </a:spcAft>
            </a:pPr>
            <a:r>
              <a:rPr lang="es-CL" b="1" dirty="0">
                <a:latin typeface="Calibri Light" panose="020F0302020204030204" pitchFamily="34" charset="0"/>
                <a:ea typeface="Calibri" panose="020F0502020204030204" pitchFamily="34" charset="0"/>
                <a:cs typeface="Times New Roman" panose="02020603050405020304" pitchFamily="18" charset="0"/>
              </a:rPr>
              <a:t> </a:t>
            </a:r>
            <a:endParaRPr lang="es-CL"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7236296" y="116632"/>
            <a:ext cx="1057662" cy="369332"/>
          </a:xfrm>
          <a:prstGeom prst="rect">
            <a:avLst/>
          </a:prstGeom>
          <a:noFill/>
        </p:spPr>
        <p:txBody>
          <a:bodyPr wrap="none" rtlCol="0">
            <a:spAutoFit/>
          </a:bodyPr>
          <a:lstStyle/>
          <a:p>
            <a:r>
              <a:rPr lang="es-ES_tradnl" dirty="0" smtClean="0"/>
              <a:t>DEPORTE</a:t>
            </a:r>
            <a:endParaRPr lang="es-CL" dirty="0"/>
          </a:p>
        </p:txBody>
      </p:sp>
    </p:spTree>
    <p:extLst>
      <p:ext uri="{BB962C8B-B14F-4D97-AF65-F5344CB8AC3E}">
        <p14:creationId xmlns:p14="http://schemas.microsoft.com/office/powerpoint/2010/main" val="4271472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7946" y="1052736"/>
            <a:ext cx="7634809" cy="5328592"/>
          </a:xfrm>
        </p:spPr>
        <p:txBody>
          <a:bodyPr>
            <a:normAutofit/>
          </a:bodyPr>
          <a:lstStyle/>
          <a:p>
            <a:pPr marL="0" lvl="0" indent="0" algn="just">
              <a:lnSpc>
                <a:spcPts val="2160"/>
              </a:lnSpc>
              <a:buNone/>
            </a:pPr>
            <a:endParaRPr lang="es-CL" b="1" dirty="0"/>
          </a:p>
          <a:p>
            <a:pPr algn="just"/>
            <a:endParaRPr lang="es-ES" dirty="0"/>
          </a:p>
          <a:p>
            <a:pPr marL="0" algn="just">
              <a:lnSpc>
                <a:spcPts val="2160"/>
              </a:lnSpc>
            </a:pPr>
            <a:endParaRPr lang="es-ES" dirty="0"/>
          </a:p>
        </p:txBody>
      </p:sp>
      <p:sp>
        <p:nvSpPr>
          <p:cNvPr id="6" name="Título 4"/>
          <p:cNvSpPr>
            <a:spLocks noGrp="1"/>
          </p:cNvSpPr>
          <p:nvPr>
            <p:ph type="title"/>
          </p:nvPr>
        </p:nvSpPr>
        <p:spPr>
          <a:xfrm>
            <a:off x="281979" y="665071"/>
            <a:ext cx="7737179" cy="766132"/>
          </a:xfrm>
        </p:spPr>
        <p:txBody>
          <a:bodyPr>
            <a:normAutofit/>
          </a:bodyPr>
          <a:lstStyle/>
          <a:p>
            <a:pPr>
              <a:lnSpc>
                <a:spcPct val="90000"/>
              </a:lnSpc>
              <a:spcBef>
                <a:spcPts val="1200"/>
              </a:spcBef>
              <a:spcAft>
                <a:spcPts val="200"/>
              </a:spcAft>
              <a:buClr>
                <a:schemeClr val="accent1"/>
              </a:buClr>
              <a:buSzPct val="100000"/>
            </a:pPr>
            <a:r>
              <a:rPr lang="es-ES_trad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¿Cuales son topes de Financiamiento por categoría de gastos?</a:t>
            </a:r>
            <a:endParaRPr lang="es-ES"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940170047"/>
              </p:ext>
            </p:extLst>
          </p:nvPr>
        </p:nvGraphicFramePr>
        <p:xfrm>
          <a:off x="774733" y="2132856"/>
          <a:ext cx="7593163" cy="2764903"/>
        </p:xfrm>
        <a:graphic>
          <a:graphicData uri="http://schemas.openxmlformats.org/drawingml/2006/table">
            <a:tbl>
              <a:tblPr firstRow="1" bandRow="1">
                <a:tableStyleId>{5C22544A-7EE6-4342-B048-85BDC9FD1C3A}</a:tableStyleId>
              </a:tblPr>
              <a:tblGrid>
                <a:gridCol w="3744417"/>
                <a:gridCol w="3848746"/>
              </a:tblGrid>
              <a:tr h="387925">
                <a:tc>
                  <a:txBody>
                    <a:bodyPr/>
                    <a:lstStyle/>
                    <a:p>
                      <a:pPr algn="ctr">
                        <a:lnSpc>
                          <a:spcPct val="107000"/>
                        </a:lnSpc>
                        <a:spcAft>
                          <a:spcPts val="0"/>
                        </a:spcAft>
                      </a:pPr>
                      <a:r>
                        <a:rPr lang="es-CL" sz="1600" dirty="0">
                          <a:effectLst/>
                        </a:rPr>
                        <a:t>CATEGORIA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1600" dirty="0">
                          <a:effectLst/>
                        </a:rPr>
                        <a:t>% TOPE DE FINANCIAMIENTO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478264">
                <a:tc>
                  <a:txBody>
                    <a:bodyPr/>
                    <a:lstStyle/>
                    <a:p>
                      <a:pPr algn="ctr">
                        <a:lnSpc>
                          <a:spcPct val="107000"/>
                        </a:lnSpc>
                        <a:spcAft>
                          <a:spcPts val="0"/>
                        </a:spcAft>
                      </a:pPr>
                      <a:r>
                        <a:rPr lang="es-CL" sz="1600" b="0" dirty="0" smtClean="0">
                          <a:effectLst/>
                        </a:rPr>
                        <a:t>GASTOS</a:t>
                      </a:r>
                      <a:r>
                        <a:rPr lang="es-CL" sz="1600" b="0" baseline="0" dirty="0" smtClean="0">
                          <a:effectLst/>
                        </a:rPr>
                        <a:t> EN PERSONAL </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Hasta</a:t>
                      </a:r>
                      <a:r>
                        <a:rPr lang="es-CL" sz="2000" b="0" baseline="0" dirty="0" smtClean="0">
                          <a:effectLst/>
                          <a:latin typeface="Calibri" panose="020F0502020204030204" pitchFamily="34" charset="0"/>
                          <a:ea typeface="Calibri" panose="020F0502020204030204" pitchFamily="34" charset="0"/>
                          <a:cs typeface="Times New Roman" panose="02020603050405020304" pitchFamily="18" charset="0"/>
                        </a:rPr>
                        <a:t> 40%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478264">
                <a:tc>
                  <a:txBody>
                    <a:bodyPr/>
                    <a:lstStyle/>
                    <a:p>
                      <a:pPr algn="ctr">
                        <a:lnSpc>
                          <a:spcPct val="107000"/>
                        </a:lnSpc>
                        <a:spcAft>
                          <a:spcPts val="0"/>
                        </a:spcAft>
                      </a:pPr>
                      <a:r>
                        <a:rPr lang="es-CL" sz="1600" b="0" dirty="0">
                          <a:effectLst/>
                        </a:rPr>
                        <a:t>GASTOS DE OPERACIÓN</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Hasta 70%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637685">
                <a:tc>
                  <a:txBody>
                    <a:bodyPr/>
                    <a:lstStyle/>
                    <a:p>
                      <a:pPr algn="ctr">
                        <a:lnSpc>
                          <a:spcPct val="107000"/>
                        </a:lnSpc>
                        <a:spcAft>
                          <a:spcPts val="0"/>
                        </a:spcAft>
                      </a:pPr>
                      <a:r>
                        <a:rPr lang="es-CL" sz="1600" b="0" dirty="0" smtClean="0">
                          <a:effectLst/>
                        </a:rPr>
                        <a:t>GASTOS</a:t>
                      </a:r>
                      <a:r>
                        <a:rPr lang="es-CL" sz="1600" b="0" baseline="0" dirty="0" smtClean="0">
                          <a:effectLst/>
                        </a:rPr>
                        <a:t> DE INVERSIÓN</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Hasta 40%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726311">
                <a:tc>
                  <a:txBody>
                    <a:bodyPr/>
                    <a:lstStyle/>
                    <a:p>
                      <a:pPr algn="ctr">
                        <a:lnSpc>
                          <a:spcPct val="107000"/>
                        </a:lnSpc>
                        <a:spcAft>
                          <a:spcPts val="0"/>
                        </a:spcAft>
                      </a:pPr>
                      <a:endParaRPr lang="es-CL" sz="1600" b="0" dirty="0" smtClean="0">
                        <a:effectLst/>
                      </a:endParaRPr>
                    </a:p>
                    <a:p>
                      <a:pPr algn="ctr">
                        <a:lnSpc>
                          <a:spcPct val="107000"/>
                        </a:lnSpc>
                        <a:spcAft>
                          <a:spcPts val="0"/>
                        </a:spcAft>
                      </a:pPr>
                      <a:r>
                        <a:rPr lang="es-CL" sz="1600" b="0" dirty="0" smtClean="0">
                          <a:effectLst/>
                        </a:rPr>
                        <a:t>GASTOS </a:t>
                      </a:r>
                      <a:r>
                        <a:rPr lang="es-CL" sz="1600" b="0" dirty="0">
                          <a:effectLst/>
                        </a:rPr>
                        <a:t>DE </a:t>
                      </a:r>
                      <a:r>
                        <a:rPr lang="es-CL" sz="1600" b="0" dirty="0" smtClean="0">
                          <a:effectLst/>
                        </a:rPr>
                        <a:t>DIFUSIÓN</a:t>
                      </a:r>
                      <a:r>
                        <a:rPr lang="es-CL" sz="1600" b="0" baseline="0" dirty="0" smtClean="0">
                          <a:effectLst/>
                        </a:rPr>
                        <a:t> </a:t>
                      </a:r>
                      <a:endParaRPr lang="es-CL" sz="1600" b="0" dirty="0">
                        <a:effectLst/>
                      </a:endParaRPr>
                    </a:p>
                    <a:p>
                      <a:pPr algn="ctr">
                        <a:lnSpc>
                          <a:spcPct val="107000"/>
                        </a:lnSpc>
                        <a:spcAft>
                          <a:spcPts val="0"/>
                        </a:spcAft>
                      </a:pPr>
                      <a:r>
                        <a:rPr lang="es-CL" sz="1600" b="0" dirty="0">
                          <a:effectLst/>
                        </a:rPr>
                        <a:t> </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Min.</a:t>
                      </a:r>
                      <a:r>
                        <a:rPr lang="es-CL" sz="2000" b="0" baseline="0" dirty="0" smtClean="0">
                          <a:effectLst/>
                          <a:latin typeface="Calibri" panose="020F0502020204030204" pitchFamily="34" charset="0"/>
                          <a:ea typeface="Calibri" panose="020F0502020204030204" pitchFamily="34" charset="0"/>
                          <a:cs typeface="Times New Roman" panose="02020603050405020304" pitchFamily="18" charset="0"/>
                        </a:rPr>
                        <a:t> 1% Máx. 3%</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bl>
          </a:graphicData>
        </a:graphic>
      </p:graphicFrame>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7391262" y="4723"/>
            <a:ext cx="1754483" cy="1268760"/>
          </a:xfrm>
          <a:prstGeom prst="rect">
            <a:avLst/>
          </a:prstGeom>
        </p:spPr>
      </p:pic>
      <p:sp>
        <p:nvSpPr>
          <p:cNvPr id="2" name="CuadroTexto 1"/>
          <p:cNvSpPr txBox="1"/>
          <p:nvPr/>
        </p:nvSpPr>
        <p:spPr>
          <a:xfrm>
            <a:off x="547876" y="5142559"/>
            <a:ext cx="7848872" cy="923330"/>
          </a:xfrm>
          <a:prstGeom prst="rect">
            <a:avLst/>
          </a:prstGeom>
          <a:noFill/>
        </p:spPr>
        <p:txBody>
          <a:bodyPr wrap="square" rtlCol="0">
            <a:spAutoFit/>
          </a:bodyPr>
          <a:lstStyle/>
          <a:p>
            <a:r>
              <a:rPr lang="es-ES" dirty="0"/>
              <a:t>El representante legal y los integrantes de la directiva podrán percibir fondos bajo el ítem de Gastos de Personal (sólo para Instituciones Privadas sin Fines de Lucro) hasta un 20% </a:t>
            </a:r>
            <a:r>
              <a:rPr lang="es-ES" dirty="0" smtClean="0"/>
              <a:t>del </a:t>
            </a:r>
            <a:r>
              <a:rPr lang="es-ES" dirty="0"/>
              <a:t>porcentaje tope de financiamiento (40%).</a:t>
            </a:r>
            <a:endParaRPr lang="es-CL" dirty="0"/>
          </a:p>
        </p:txBody>
      </p:sp>
      <p:sp>
        <p:nvSpPr>
          <p:cNvPr id="8" name="Flecha izquierda y arriba 7"/>
          <p:cNvSpPr/>
          <p:nvPr/>
        </p:nvSpPr>
        <p:spPr>
          <a:xfrm rot="10800000">
            <a:off x="971600" y="2708920"/>
            <a:ext cx="360040" cy="2160240"/>
          </a:xfrm>
          <a:prstGeom prst="leftUpArrow">
            <a:avLst>
              <a:gd name="adj1" fmla="val 25000"/>
              <a:gd name="adj2" fmla="val 307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11672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27995528"/>
              </p:ext>
            </p:extLst>
          </p:nvPr>
        </p:nvGraphicFramePr>
        <p:xfrm>
          <a:off x="827584" y="1340768"/>
          <a:ext cx="7543799" cy="2873902"/>
        </p:xfrm>
        <a:graphic>
          <a:graphicData uri="http://schemas.openxmlformats.org/drawingml/2006/table">
            <a:tbl>
              <a:tblPr/>
              <a:tblGrid>
                <a:gridCol w="1988533"/>
                <a:gridCol w="2125310"/>
                <a:gridCol w="1378295"/>
                <a:gridCol w="1052134"/>
                <a:gridCol w="999527"/>
              </a:tblGrid>
              <a:tr h="355095">
                <a:tc gridSpan="5">
                  <a:txBody>
                    <a:bodyPr/>
                    <a:lstStyle/>
                    <a:p>
                      <a:pPr algn="ctr" fontAlgn="b"/>
                      <a:r>
                        <a:rPr lang="es-CL" sz="1500" b="1" i="0" u="none" strike="noStrike" dirty="0">
                          <a:solidFill>
                            <a:srgbClr val="000000"/>
                          </a:solidFill>
                          <a:effectLst/>
                          <a:latin typeface="Calibri" panose="020F0502020204030204" pitchFamily="34" charset="0"/>
                        </a:rPr>
                        <a:t>DISTRIBUCION DE GASTOS</a:t>
                      </a:r>
                    </a:p>
                  </a:txBody>
                  <a:tcPr marL="7891" marR="7891" marT="7891"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57820">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r>
              <a:tr h="411910">
                <a:tc>
                  <a:txBody>
                    <a:bodyPr/>
                    <a:lstStyle/>
                    <a:p>
                      <a:pPr algn="ctr" rtl="0" fontAlgn="ctr"/>
                      <a:r>
                        <a:rPr lang="es-CL" sz="1300" b="1" i="0" u="none" strike="noStrike">
                          <a:solidFill>
                            <a:srgbClr val="000000"/>
                          </a:solidFill>
                          <a:effectLst/>
                          <a:latin typeface="Calibri" panose="020F0502020204030204" pitchFamily="34" charset="0"/>
                        </a:rPr>
                        <a:t>ITEM</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300" b="1" i="0" u="none" strike="noStrike">
                          <a:solidFill>
                            <a:srgbClr val="000000"/>
                          </a:solidFill>
                          <a:effectLst/>
                          <a:latin typeface="Calibri" panose="020F0502020204030204" pitchFamily="34" charset="0"/>
                        </a:rPr>
                        <a:t>TOPE MAXIMO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300" b="1" i="0" u="none" strike="noStrike">
                          <a:solidFill>
                            <a:srgbClr val="000000"/>
                          </a:solidFill>
                          <a:effectLst/>
                          <a:latin typeface="Calibri" panose="020F0502020204030204" pitchFamily="34" charset="0"/>
                        </a:rPr>
                        <a:t>SOLICITADO AL F.N.D.R</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300" b="1" i="0" u="none" strike="noStrike">
                          <a:solidFill>
                            <a:srgbClr val="000000"/>
                          </a:solidFill>
                          <a:effectLst/>
                          <a:latin typeface="Calibri" panose="020F0502020204030204" pitchFamily="34" charset="0"/>
                        </a:rPr>
                        <a:t>%</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300" b="1" i="0" u="none" strike="noStrike">
                          <a:solidFill>
                            <a:srgbClr val="000000"/>
                          </a:solidFill>
                          <a:effectLst/>
                          <a:latin typeface="Calibri" panose="020F0502020204030204" pitchFamily="34" charset="0"/>
                        </a:rPr>
                        <a:t>VERIFICADOR TOPES</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62986">
                <a:tc>
                  <a:txBody>
                    <a:bodyPr/>
                    <a:lstStyle/>
                    <a:p>
                      <a:pPr algn="l" rtl="0" fontAlgn="ctr"/>
                      <a:r>
                        <a:rPr lang="es-CL" sz="1300" b="0" i="0" u="none" strike="noStrike">
                          <a:solidFill>
                            <a:srgbClr val="000000"/>
                          </a:solidFill>
                          <a:effectLst/>
                          <a:latin typeface="Calibri" panose="020F0502020204030204" pitchFamily="34" charset="0"/>
                        </a:rPr>
                        <a:t>1. PERSONAL</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300" b="0" i="0" u="none" strike="noStrike">
                          <a:solidFill>
                            <a:srgbClr val="000000"/>
                          </a:solidFill>
                          <a:effectLst/>
                          <a:latin typeface="Calibri" panose="020F0502020204030204" pitchFamily="34" charset="0"/>
                        </a:rPr>
                        <a:t>                                  4.000.000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0" i="0" u="none" strike="noStrike">
                          <a:solidFill>
                            <a:srgbClr val="000000"/>
                          </a:solidFill>
                          <a:effectLst/>
                          <a:latin typeface="Calibri" panose="020F0502020204030204" pitchFamily="34" charset="0"/>
                        </a:rPr>
                        <a:t>910.000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500" b="0" i="0" u="none" strike="noStrike">
                          <a:solidFill>
                            <a:srgbClr val="000000"/>
                          </a:solidFill>
                          <a:effectLst/>
                          <a:latin typeface="Calibri" panose="020F0502020204030204" pitchFamily="34" charset="0"/>
                        </a:rPr>
                        <a:t>40,00%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VERDADERO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422">
                <a:tc>
                  <a:txBody>
                    <a:bodyPr/>
                    <a:lstStyle/>
                    <a:p>
                      <a:pPr algn="l" rtl="0" fontAlgn="ctr"/>
                      <a:r>
                        <a:rPr lang="es-CL" sz="1300" b="0" i="0" u="none" strike="noStrike">
                          <a:solidFill>
                            <a:srgbClr val="000000"/>
                          </a:solidFill>
                          <a:effectLst/>
                          <a:latin typeface="Calibri" panose="020F0502020204030204" pitchFamily="34" charset="0"/>
                        </a:rPr>
                        <a:t>2. INVERSION</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300" b="0" i="0" u="none" strike="noStrike">
                          <a:solidFill>
                            <a:srgbClr val="000000"/>
                          </a:solidFill>
                          <a:effectLst/>
                          <a:latin typeface="Calibri" panose="020F0502020204030204" pitchFamily="34" charset="0"/>
                        </a:rPr>
                        <a:t>                                  4.000.000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0" i="0" u="none" strike="noStrike">
                          <a:solidFill>
                            <a:srgbClr val="000000"/>
                          </a:solidFill>
                          <a:effectLst/>
                          <a:latin typeface="Calibri" panose="020F0502020204030204" pitchFamily="34" charset="0"/>
                        </a:rPr>
                        <a:t>3.600.000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500" b="0" i="0" u="none" strike="noStrike">
                          <a:solidFill>
                            <a:srgbClr val="000000"/>
                          </a:solidFill>
                          <a:effectLst/>
                          <a:latin typeface="Calibri" panose="020F0502020204030204" pitchFamily="34" charset="0"/>
                        </a:rPr>
                        <a:t>40,00%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VERDADERO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877">
                <a:tc>
                  <a:txBody>
                    <a:bodyPr/>
                    <a:lstStyle/>
                    <a:p>
                      <a:pPr algn="l" rtl="0" fontAlgn="ctr"/>
                      <a:r>
                        <a:rPr lang="es-CL" sz="1300" b="0" i="0" u="none" strike="noStrike">
                          <a:solidFill>
                            <a:srgbClr val="000000"/>
                          </a:solidFill>
                          <a:effectLst/>
                          <a:latin typeface="Calibri" panose="020F0502020204030204" pitchFamily="34" charset="0"/>
                        </a:rPr>
                        <a:t>3. OPERACIÓN</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300" b="0" i="0" u="none" strike="noStrike">
                          <a:solidFill>
                            <a:srgbClr val="000000"/>
                          </a:solidFill>
                          <a:effectLst/>
                          <a:latin typeface="Calibri" panose="020F0502020204030204" pitchFamily="34" charset="0"/>
                        </a:rPr>
                        <a:t>                                  7.000.000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0" i="0" u="none" strike="noStrike">
                          <a:solidFill>
                            <a:srgbClr val="000000"/>
                          </a:solidFill>
                          <a:effectLst/>
                          <a:latin typeface="Calibri" panose="020F0502020204030204" pitchFamily="34" charset="0"/>
                        </a:rPr>
                        <a:t>5.190.000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500" b="0" i="0" u="none" strike="noStrike">
                          <a:solidFill>
                            <a:srgbClr val="000000"/>
                          </a:solidFill>
                          <a:effectLst/>
                          <a:latin typeface="Calibri" panose="020F0502020204030204" pitchFamily="34" charset="0"/>
                        </a:rPr>
                        <a:t>70,00%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VERDADERO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768">
                <a:tc>
                  <a:txBody>
                    <a:bodyPr/>
                    <a:lstStyle/>
                    <a:p>
                      <a:pPr algn="l" rtl="0" fontAlgn="ctr"/>
                      <a:r>
                        <a:rPr lang="es-CL" sz="1300" b="0" i="0" u="none" strike="noStrike">
                          <a:solidFill>
                            <a:srgbClr val="000000"/>
                          </a:solidFill>
                          <a:effectLst/>
                          <a:latin typeface="Calibri" panose="020F0502020204030204" pitchFamily="34" charset="0"/>
                        </a:rPr>
                        <a:t>4. DIFUSIÓN (mínimo 1%)</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300" b="0" i="0" u="none" strike="noStrike">
                          <a:solidFill>
                            <a:srgbClr val="000000"/>
                          </a:solidFill>
                          <a:effectLst/>
                          <a:latin typeface="Calibri" panose="020F0502020204030204" pitchFamily="34" charset="0"/>
                        </a:rPr>
                        <a:t>                                     300.000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0" i="0" u="none" strike="noStrike">
                          <a:solidFill>
                            <a:srgbClr val="000000"/>
                          </a:solidFill>
                          <a:effectLst/>
                          <a:latin typeface="Calibri" panose="020F0502020204030204" pitchFamily="34" charset="0"/>
                        </a:rPr>
                        <a:t>300.000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500" b="0" i="0" u="none" strike="noStrike">
                          <a:solidFill>
                            <a:srgbClr val="000000"/>
                          </a:solidFill>
                          <a:effectLst/>
                          <a:latin typeface="Calibri" panose="020F0502020204030204" pitchFamily="34" charset="0"/>
                        </a:rPr>
                        <a:t>3,00%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VERDADERO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621">
                <a:tc>
                  <a:txBody>
                    <a:bodyPr/>
                    <a:lstStyle/>
                    <a:p>
                      <a:pPr algn="ctr" rtl="0" fontAlgn="ctr"/>
                      <a:r>
                        <a:rPr lang="es-CL" sz="1300" b="1" i="0" u="none" strike="noStrike">
                          <a:solidFill>
                            <a:srgbClr val="000000"/>
                          </a:solidFill>
                          <a:effectLst/>
                          <a:latin typeface="Calibri" panose="020F0502020204030204" pitchFamily="34" charset="0"/>
                        </a:rPr>
                        <a:t>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000" b="1" i="0" u="none" strike="noStrike">
                          <a:solidFill>
                            <a:srgbClr val="000000"/>
                          </a:solidFill>
                          <a:effectLst/>
                          <a:latin typeface="Calibri" panose="020F0502020204030204" pitchFamily="34" charset="0"/>
                        </a:rPr>
                        <a:t>TOTAL DISTRIBUCION (1+2+3+4)</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1" i="0" u="none" strike="noStrike">
                          <a:solidFill>
                            <a:srgbClr val="000000"/>
                          </a:solidFill>
                          <a:effectLst/>
                          <a:latin typeface="Calibri" panose="020F0502020204030204" pitchFamily="34" charset="0"/>
                        </a:rPr>
                        <a:t>10.000.000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s-CL" sz="1500" b="1" i="0" u="none" strike="noStrike" dirty="0">
                          <a:solidFill>
                            <a:srgbClr val="000000"/>
                          </a:solidFill>
                          <a:effectLst/>
                          <a:latin typeface="Calibri" panose="020F0502020204030204" pitchFamily="34" charset="0"/>
                        </a:rPr>
                        <a:t>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s-CL" sz="1200" b="0" i="0" u="none" strike="noStrike">
                        <a:solidFill>
                          <a:srgbClr val="000000"/>
                        </a:solidFill>
                        <a:effectLst/>
                        <a:latin typeface="Calibri" panose="020F0502020204030204" pitchFamily="34" charset="0"/>
                      </a:endParaRPr>
                    </a:p>
                  </a:txBody>
                  <a:tcPr marL="7891" marR="7891" marT="78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60403">
                <a:tc>
                  <a:txBody>
                    <a:bodyPr/>
                    <a:lstStyle/>
                    <a:p>
                      <a:pPr algn="ctr" rtl="0" fontAlgn="ctr"/>
                      <a:endParaRPr lang="es-CL" sz="1300" b="1" i="0" u="none" strike="noStrike">
                        <a:solidFill>
                          <a:srgbClr val="000000"/>
                        </a:solidFill>
                        <a:effectLst/>
                        <a:latin typeface="Calibri" panose="020F0502020204030204" pitchFamily="34" charset="0"/>
                      </a:endParaRPr>
                    </a:p>
                  </a:txBody>
                  <a:tcPr marL="7891" marR="7891" marT="78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s-CL" sz="1000" b="1" i="0" u="none" strike="noStrike">
                          <a:solidFill>
                            <a:srgbClr val="000000"/>
                          </a:solidFill>
                          <a:effectLst/>
                          <a:latin typeface="Calibri" panose="020F0502020204030204" pitchFamily="34" charset="0"/>
                        </a:rPr>
                        <a:t>MONTO TOTAL SOLICITADO AL FNDR</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1" i="0" u="none" strike="noStrike">
                          <a:solidFill>
                            <a:srgbClr val="000000"/>
                          </a:solidFill>
                          <a:effectLst/>
                          <a:latin typeface="Calibri" panose="020F0502020204030204" pitchFamily="34" charset="0"/>
                        </a:rPr>
                        <a:t>10.000.000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rtl="0" fontAlgn="ctr"/>
                      <a:endParaRPr lang="es-CL" sz="1500" b="1" i="0" u="none" strike="noStrike">
                        <a:solidFill>
                          <a:srgbClr val="000000"/>
                        </a:solidFill>
                        <a:effectLst/>
                        <a:latin typeface="Calibri" panose="020F0502020204030204" pitchFamily="34" charset="0"/>
                      </a:endParaRPr>
                    </a:p>
                  </a:txBody>
                  <a:tcPr marL="7891" marR="7891" marT="78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CL" sz="1200" b="0" i="0" u="none" strike="noStrike" dirty="0">
                        <a:solidFill>
                          <a:srgbClr val="000000"/>
                        </a:solidFill>
                        <a:effectLst/>
                        <a:latin typeface="Calibri" panose="020F0502020204030204" pitchFamily="34" charset="0"/>
                      </a:endParaRPr>
                    </a:p>
                  </a:txBody>
                  <a:tcPr marL="7891" marR="7891" marT="7891" marB="0" anchor="ctr">
                    <a:lnL>
                      <a:noFill/>
                    </a:lnL>
                    <a:lnR>
                      <a:noFill/>
                    </a:lnR>
                    <a:lnT>
                      <a:noFill/>
                    </a:lnT>
                    <a:lnB>
                      <a:noFill/>
                    </a:lnB>
                  </a:tcPr>
                </a:tc>
              </a:tr>
            </a:tbl>
          </a:graphicData>
        </a:graphic>
      </p:graphicFrame>
    </p:spTree>
    <p:extLst>
      <p:ext uri="{BB962C8B-B14F-4D97-AF65-F5344CB8AC3E}">
        <p14:creationId xmlns:p14="http://schemas.microsoft.com/office/powerpoint/2010/main" val="2341906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5113</TotalTime>
  <Words>3071</Words>
  <Application>Microsoft Office PowerPoint</Application>
  <PresentationFormat>Presentación en pantalla (4:3)</PresentationFormat>
  <Paragraphs>690</Paragraphs>
  <Slides>33</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33</vt:i4>
      </vt:variant>
    </vt:vector>
  </HeadingPairs>
  <TitlesOfParts>
    <vt:vector size="47" baseType="lpstr">
      <vt:lpstr>MS Mincho</vt:lpstr>
      <vt:lpstr>宋体</vt:lpstr>
      <vt:lpstr>Arial</vt:lpstr>
      <vt:lpstr>Arial Narrow</vt:lpstr>
      <vt:lpstr>Calibri</vt:lpstr>
      <vt:lpstr>Calibri Light</vt:lpstr>
      <vt:lpstr>Droid Sans Fallback</vt:lpstr>
      <vt:lpstr>FreeSans</vt:lpstr>
      <vt:lpstr>Liberation Serif</vt:lpstr>
      <vt:lpstr>Tahoma</vt:lpstr>
      <vt:lpstr>Times New Roman</vt:lpstr>
      <vt:lpstr>Verdana</vt:lpstr>
      <vt:lpstr>Wingdings</vt:lpstr>
      <vt:lpstr>Retrospección</vt:lpstr>
      <vt:lpstr>FONDO CONCURSABLE  6% FNDR 2016 División de Desarrollo Regional </vt:lpstr>
      <vt:lpstr>Presentación de PowerPoint</vt:lpstr>
      <vt:lpstr>Presentación de PowerPoint</vt:lpstr>
      <vt:lpstr>Presentación de PowerPoint</vt:lpstr>
      <vt:lpstr>Presentación de PowerPoint</vt:lpstr>
      <vt:lpstr>Presentación de PowerPoint</vt:lpstr>
      <vt:lpstr>Presentación de PowerPoint</vt:lpstr>
      <vt:lpstr>¿Cuales son topes de Financiamiento por categoría de gastos?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Etapas y Plazos de postulación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oyarzun</dc:creator>
  <cp:lastModifiedBy>monica barria</cp:lastModifiedBy>
  <cp:revision>309</cp:revision>
  <cp:lastPrinted>2016-05-12T14:38:08Z</cp:lastPrinted>
  <dcterms:created xsi:type="dcterms:W3CDTF">2013-08-16T13:40:40Z</dcterms:created>
  <dcterms:modified xsi:type="dcterms:W3CDTF">2016-05-30T14:59:23Z</dcterms:modified>
</cp:coreProperties>
</file>